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4"/>
  </p:sldMasterIdLst>
  <p:notesMasterIdLst>
    <p:notesMasterId r:id="rId24"/>
  </p:notesMasterIdLst>
  <p:handoutMasterIdLst>
    <p:handoutMasterId r:id="rId25"/>
  </p:handoutMasterIdLst>
  <p:sldIdLst>
    <p:sldId id="281" r:id="rId5"/>
    <p:sldId id="472" r:id="rId6"/>
    <p:sldId id="473" r:id="rId7"/>
    <p:sldId id="465" r:id="rId8"/>
    <p:sldId id="470" r:id="rId9"/>
    <p:sldId id="480" r:id="rId10"/>
    <p:sldId id="460" r:id="rId11"/>
    <p:sldId id="474" r:id="rId12"/>
    <p:sldId id="475" r:id="rId13"/>
    <p:sldId id="476" r:id="rId14"/>
    <p:sldId id="477" r:id="rId15"/>
    <p:sldId id="478" r:id="rId16"/>
    <p:sldId id="479" r:id="rId17"/>
    <p:sldId id="481" r:id="rId18"/>
    <p:sldId id="482" r:id="rId19"/>
    <p:sldId id="483" r:id="rId20"/>
    <p:sldId id="484" r:id="rId21"/>
    <p:sldId id="485" r:id="rId22"/>
    <p:sldId id="486"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 Mathews" initials="J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3176A3"/>
    <a:srgbClr val="141313"/>
    <a:srgbClr val="000000"/>
    <a:srgbClr val="2660AA"/>
    <a:srgbClr val="75C4F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84" autoAdjust="0"/>
    <p:restoredTop sz="94375"/>
  </p:normalViewPr>
  <p:slideViewPr>
    <p:cSldViewPr snapToGrid="0" snapToObjects="1">
      <p:cViewPr varScale="1">
        <p:scale>
          <a:sx n="139" d="100"/>
          <a:sy n="139" d="100"/>
        </p:scale>
        <p:origin x="256" y="168"/>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2-08T21:01:31.960" idx="1">
    <p:pos x="10" y="10"/>
    <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C711B1-9CB8-3A42-AF16-8C860232E3AE}" type="datetimeFigureOut">
              <a:rPr lang="en-US" smtClean="0"/>
              <a:t>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7AE0D5A-9B34-7C42-91E3-B2C17F9DF977}" type="slidenum">
              <a:rPr lang="en-US" smtClean="0"/>
              <a:t>‹#›</a:t>
            </a:fld>
            <a:endParaRPr lang="en-US"/>
          </a:p>
        </p:txBody>
      </p:sp>
    </p:spTree>
    <p:extLst>
      <p:ext uri="{BB962C8B-B14F-4D97-AF65-F5344CB8AC3E}">
        <p14:creationId xmlns:p14="http://schemas.microsoft.com/office/powerpoint/2010/main" val="3486033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C7B50D-28EC-7248-8E4F-59A2B2758E72}" type="datetimeFigureOut">
              <a:rPr lang="en-US" smtClean="0"/>
              <a:t>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79BDCB-9809-5E4E-A4DA-5900A2CCA376}" type="slidenum">
              <a:rPr lang="en-US" smtClean="0"/>
              <a:t>‹#›</a:t>
            </a:fld>
            <a:endParaRPr lang="en-US"/>
          </a:p>
        </p:txBody>
      </p:sp>
    </p:spTree>
    <p:extLst>
      <p:ext uri="{BB962C8B-B14F-4D97-AF65-F5344CB8AC3E}">
        <p14:creationId xmlns:p14="http://schemas.microsoft.com/office/powerpoint/2010/main" val="1312001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79BDCB-9809-5E4E-A4DA-5900A2CCA376}" type="slidenum">
              <a:rPr lang="en-US" smtClean="0"/>
              <a:t>1</a:t>
            </a:fld>
            <a:endParaRPr lang="en-US"/>
          </a:p>
        </p:txBody>
      </p:sp>
    </p:spTree>
    <p:extLst>
      <p:ext uri="{BB962C8B-B14F-4D97-AF65-F5344CB8AC3E}">
        <p14:creationId xmlns:p14="http://schemas.microsoft.com/office/powerpoint/2010/main" val="1904867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9BDCB-9809-5E4E-A4DA-5900A2CCA376}" type="slidenum">
              <a:rPr lang="en-US" smtClean="0"/>
              <a:t>11</a:t>
            </a:fld>
            <a:endParaRPr lang="en-US" dirty="0"/>
          </a:p>
        </p:txBody>
      </p:sp>
    </p:spTree>
    <p:extLst>
      <p:ext uri="{BB962C8B-B14F-4D97-AF65-F5344CB8AC3E}">
        <p14:creationId xmlns:p14="http://schemas.microsoft.com/office/powerpoint/2010/main" val="4057910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79BDCB-9809-5E4E-A4DA-5900A2CCA376}" type="slidenum">
              <a:rPr lang="en-US" smtClean="0"/>
              <a:t>12</a:t>
            </a:fld>
            <a:endParaRPr lang="en-US"/>
          </a:p>
        </p:txBody>
      </p:sp>
    </p:spTree>
    <p:extLst>
      <p:ext uri="{BB962C8B-B14F-4D97-AF65-F5344CB8AC3E}">
        <p14:creationId xmlns:p14="http://schemas.microsoft.com/office/powerpoint/2010/main" val="143195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9BDCB-9809-5E4E-A4DA-5900A2CCA376}" type="slidenum">
              <a:rPr lang="en-US" smtClean="0"/>
              <a:t>13</a:t>
            </a:fld>
            <a:endParaRPr lang="en-US" dirty="0"/>
          </a:p>
        </p:txBody>
      </p:sp>
    </p:spTree>
    <p:extLst>
      <p:ext uri="{BB962C8B-B14F-4D97-AF65-F5344CB8AC3E}">
        <p14:creationId xmlns:p14="http://schemas.microsoft.com/office/powerpoint/2010/main" val="529862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9BDCB-9809-5E4E-A4DA-5900A2CCA376}" type="slidenum">
              <a:rPr lang="en-US" smtClean="0"/>
              <a:t>14</a:t>
            </a:fld>
            <a:endParaRPr lang="en-US" dirty="0"/>
          </a:p>
        </p:txBody>
      </p:sp>
    </p:spTree>
    <p:extLst>
      <p:ext uri="{BB962C8B-B14F-4D97-AF65-F5344CB8AC3E}">
        <p14:creationId xmlns:p14="http://schemas.microsoft.com/office/powerpoint/2010/main" val="2603820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9BDCB-9809-5E4E-A4DA-5900A2CCA376}" type="slidenum">
              <a:rPr lang="en-US" smtClean="0"/>
              <a:t>16</a:t>
            </a:fld>
            <a:endParaRPr lang="en-US" dirty="0"/>
          </a:p>
        </p:txBody>
      </p:sp>
    </p:spTree>
    <p:extLst>
      <p:ext uri="{BB962C8B-B14F-4D97-AF65-F5344CB8AC3E}">
        <p14:creationId xmlns:p14="http://schemas.microsoft.com/office/powerpoint/2010/main" val="1974362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9BDCB-9809-5E4E-A4DA-5900A2CCA376}" type="slidenum">
              <a:rPr lang="en-US" smtClean="0"/>
              <a:t>17</a:t>
            </a:fld>
            <a:endParaRPr lang="en-US" dirty="0"/>
          </a:p>
        </p:txBody>
      </p:sp>
    </p:spTree>
    <p:extLst>
      <p:ext uri="{BB962C8B-B14F-4D97-AF65-F5344CB8AC3E}">
        <p14:creationId xmlns:p14="http://schemas.microsoft.com/office/powerpoint/2010/main" val="3731037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9BDCB-9809-5E4E-A4DA-5900A2CCA376}" type="slidenum">
              <a:rPr lang="en-US" smtClean="0"/>
              <a:t>19</a:t>
            </a:fld>
            <a:endParaRPr lang="en-US" dirty="0"/>
          </a:p>
        </p:txBody>
      </p:sp>
    </p:spTree>
    <p:extLst>
      <p:ext uri="{BB962C8B-B14F-4D97-AF65-F5344CB8AC3E}">
        <p14:creationId xmlns:p14="http://schemas.microsoft.com/office/powerpoint/2010/main" val="199187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79BDCB-9809-5E4E-A4DA-5900A2CCA376}" type="slidenum">
              <a:rPr lang="en-US" smtClean="0"/>
              <a:t>2</a:t>
            </a:fld>
            <a:endParaRPr lang="en-US"/>
          </a:p>
        </p:txBody>
      </p:sp>
    </p:spTree>
    <p:extLst>
      <p:ext uri="{BB962C8B-B14F-4D97-AF65-F5344CB8AC3E}">
        <p14:creationId xmlns:p14="http://schemas.microsoft.com/office/powerpoint/2010/main" val="3282321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9BDCB-9809-5E4E-A4DA-5900A2CCA376}" type="slidenum">
              <a:rPr lang="en-US" smtClean="0"/>
              <a:t>3</a:t>
            </a:fld>
            <a:endParaRPr lang="en-US" dirty="0"/>
          </a:p>
        </p:txBody>
      </p:sp>
    </p:spTree>
    <p:extLst>
      <p:ext uri="{BB962C8B-B14F-4D97-AF65-F5344CB8AC3E}">
        <p14:creationId xmlns:p14="http://schemas.microsoft.com/office/powerpoint/2010/main" val="2999612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9BDCB-9809-5E4E-A4DA-5900A2CCA376}" type="slidenum">
              <a:rPr lang="en-US" smtClean="0"/>
              <a:t>4</a:t>
            </a:fld>
            <a:endParaRPr lang="en-US" dirty="0"/>
          </a:p>
        </p:txBody>
      </p:sp>
    </p:spTree>
    <p:extLst>
      <p:ext uri="{BB962C8B-B14F-4D97-AF65-F5344CB8AC3E}">
        <p14:creationId xmlns:p14="http://schemas.microsoft.com/office/powerpoint/2010/main" val="363460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9BDCB-9809-5E4E-A4DA-5900A2CCA376}" type="slidenum">
              <a:rPr lang="en-US" smtClean="0"/>
              <a:t>5</a:t>
            </a:fld>
            <a:endParaRPr lang="en-US" dirty="0"/>
          </a:p>
        </p:txBody>
      </p:sp>
    </p:spTree>
    <p:extLst>
      <p:ext uri="{BB962C8B-B14F-4D97-AF65-F5344CB8AC3E}">
        <p14:creationId xmlns:p14="http://schemas.microsoft.com/office/powerpoint/2010/main" val="1589631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9BDCB-9809-5E4E-A4DA-5900A2CCA376}" type="slidenum">
              <a:rPr lang="en-US" smtClean="0"/>
              <a:t>6</a:t>
            </a:fld>
            <a:endParaRPr lang="en-US" dirty="0"/>
          </a:p>
        </p:txBody>
      </p:sp>
    </p:spTree>
    <p:extLst>
      <p:ext uri="{BB962C8B-B14F-4D97-AF65-F5344CB8AC3E}">
        <p14:creationId xmlns:p14="http://schemas.microsoft.com/office/powerpoint/2010/main" val="2674498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9BDCB-9809-5E4E-A4DA-5900A2CCA376}" type="slidenum">
              <a:rPr lang="en-US" smtClean="0"/>
              <a:t>8</a:t>
            </a:fld>
            <a:endParaRPr lang="en-US" dirty="0"/>
          </a:p>
        </p:txBody>
      </p:sp>
    </p:spTree>
    <p:extLst>
      <p:ext uri="{BB962C8B-B14F-4D97-AF65-F5344CB8AC3E}">
        <p14:creationId xmlns:p14="http://schemas.microsoft.com/office/powerpoint/2010/main" val="1593858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79BDCB-9809-5E4E-A4DA-5900A2CCA376}" type="slidenum">
              <a:rPr lang="en-US" smtClean="0"/>
              <a:t>9</a:t>
            </a:fld>
            <a:endParaRPr lang="en-US"/>
          </a:p>
        </p:txBody>
      </p:sp>
    </p:spTree>
    <p:extLst>
      <p:ext uri="{BB962C8B-B14F-4D97-AF65-F5344CB8AC3E}">
        <p14:creationId xmlns:p14="http://schemas.microsoft.com/office/powerpoint/2010/main" val="292091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9BDCB-9809-5E4E-A4DA-5900A2CCA376}" type="slidenum">
              <a:rPr lang="en-US" smtClean="0"/>
              <a:t>10</a:t>
            </a:fld>
            <a:endParaRPr lang="en-US" dirty="0"/>
          </a:p>
        </p:txBody>
      </p:sp>
    </p:spTree>
    <p:extLst>
      <p:ext uri="{BB962C8B-B14F-4D97-AF65-F5344CB8AC3E}">
        <p14:creationId xmlns:p14="http://schemas.microsoft.com/office/powerpoint/2010/main" val="59865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1B9676-06B2-6441-B86B-CB6B310478C8}" type="datetime1">
              <a:rPr lang="en-US" smtClean="0"/>
              <a:t>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BCE64-B41B-7645-8EA6-4AE78FE09F59}" type="datetime1">
              <a:rPr lang="en-US" smtClean="0"/>
              <a:t>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5FD2BF-2BDB-534D-91C4-B84897134B4D}" type="datetime1">
              <a:rPr lang="en-US" smtClean="0"/>
              <a:t>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89BBC4-8836-1149-A9D5-C866CFCBEDFC}" type="datetime1">
              <a:rPr lang="en-US" smtClean="0"/>
              <a:t>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55EACB-FD02-D943-A1F9-02AD98A8B57B}" type="datetime1">
              <a:rPr lang="en-US" smtClean="0"/>
              <a:t>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EBD32-B445-4E4B-9B8D-46B5F862E3C1}" type="datetime1">
              <a:rPr lang="en-US" smtClean="0"/>
              <a:t>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52B046-FBA1-1E4E-B81A-607804016AD7}" type="datetime1">
              <a:rPr lang="en-US" smtClean="0"/>
              <a:t>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D19D06-5587-9D46-874A-B3A568FDB745}" type="datetime1">
              <a:rPr lang="en-US" smtClean="0"/>
              <a:t>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6A3A5-61E1-AC43-A75C-82D63D3ECA94}" type="datetime1">
              <a:rPr lang="en-US" smtClean="0"/>
              <a:t>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54CC29-EF27-3840-94C6-16AF4398F83F}" type="datetime1">
              <a:rPr lang="en-US" smtClean="0"/>
              <a:t>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AC37EA-6339-1A43-ACC6-9DBF9A0C352D}" type="datetime1">
              <a:rPr lang="en-US" smtClean="0"/>
              <a:t>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DE9B4B0-2EC4-5243-96CC-9C7F06B4FFB2}" type="datetime1">
              <a:rPr lang="en-US" smtClean="0"/>
              <a:t>1/20/20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tif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hyperlink" Target="https://www.edureka.co/blog/selenium-tutorial" TargetMode="External"/><Relationship Id="rId13" Type="http://schemas.openxmlformats.org/officeDocument/2006/relationships/hyperlink" Target="https://www.edureka.co/blog/what-is-ansible/" TargetMode="External"/><Relationship Id="rId3" Type="http://schemas.openxmlformats.org/officeDocument/2006/relationships/image" Target="../media/image8.png"/><Relationship Id="rId7" Type="http://schemas.openxmlformats.org/officeDocument/2006/relationships/hyperlink" Target="https://www.edureka.co/blog/what-is-jenkins/" TargetMode="External"/><Relationship Id="rId12" Type="http://schemas.openxmlformats.org/officeDocument/2006/relationships/hyperlink" Target="https://www.edureka.co/blog/what-is-che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edureka.co/blog/what-is-git/" TargetMode="External"/><Relationship Id="rId11" Type="http://schemas.openxmlformats.org/officeDocument/2006/relationships/hyperlink" Target="https://www.edureka.co/blog/what-is-puppet/" TargetMode="External"/><Relationship Id="rId5" Type="http://schemas.openxmlformats.org/officeDocument/2006/relationships/image" Target="../media/image18.tiff"/><Relationship Id="rId10" Type="http://schemas.openxmlformats.org/officeDocument/2006/relationships/hyperlink" Target="https://www.edureka.co/blog/what-is-kubernetes-container-orchestration" TargetMode="External"/><Relationship Id="rId4" Type="http://schemas.openxmlformats.org/officeDocument/2006/relationships/image" Target="../media/image2.png"/><Relationship Id="rId9" Type="http://schemas.openxmlformats.org/officeDocument/2006/relationships/hyperlink" Target="https://www.edureka.co/blog/docker-container/" TargetMode="External"/><Relationship Id="rId14" Type="http://schemas.openxmlformats.org/officeDocument/2006/relationships/hyperlink" Target="https://www.edureka.co/blog/nagios-tutoria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png"/><Relationship Id="rId7"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4.png"/><Relationship Id="rId9" Type="http://schemas.openxmlformats.org/officeDocument/2006/relationships/image" Target="../media/image24.tiff"/></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tif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439507"/>
            <a:ext cx="4508500" cy="4245957"/>
          </a:xfrm>
          <a:prstGeom prst="rect">
            <a:avLst/>
          </a:prstGeom>
        </p:spPr>
      </p:pic>
      <p:sp>
        <p:nvSpPr>
          <p:cNvPr id="4" name="Oval 3"/>
          <p:cNvSpPr/>
          <p:nvPr/>
        </p:nvSpPr>
        <p:spPr>
          <a:xfrm>
            <a:off x="3342322" y="1417266"/>
            <a:ext cx="2372677" cy="24181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1259" y="2337395"/>
            <a:ext cx="1383399" cy="681324"/>
          </a:xfrm>
          <a:prstGeom prst="rect">
            <a:avLst/>
          </a:prstGeom>
        </p:spPr>
      </p:pic>
    </p:spTree>
    <p:extLst>
      <p:ext uri="{BB962C8B-B14F-4D97-AF65-F5344CB8AC3E}">
        <p14:creationId xmlns:p14="http://schemas.microsoft.com/office/powerpoint/2010/main" val="1038055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le 6"/>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pic>
        <p:nvPicPr>
          <p:cNvPr id="3" name="Picture 2"/>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3903369" y="-1220424"/>
            <a:ext cx="7272631" cy="5143500"/>
          </a:xfrm>
          <a:prstGeom prst="rect">
            <a:avLst/>
          </a:prstGeom>
        </p:spPr>
      </p:pic>
      <p:sp>
        <p:nvSpPr>
          <p:cNvPr id="12" name="TextBox 11">
            <a:extLst>
              <a:ext uri="{FF2B5EF4-FFF2-40B4-BE49-F238E27FC236}">
                <a16:creationId xmlns:a16="http://schemas.microsoft.com/office/drawing/2014/main" id="{21D2C3AF-0753-3746-9479-7A5410BBAEFF}"/>
              </a:ext>
            </a:extLst>
          </p:cNvPr>
          <p:cNvSpPr txBox="1"/>
          <p:nvPr/>
        </p:nvSpPr>
        <p:spPr>
          <a:xfrm>
            <a:off x="509726" y="304087"/>
            <a:ext cx="2488182" cy="646331"/>
          </a:xfrm>
          <a:prstGeom prst="rect">
            <a:avLst/>
          </a:prstGeom>
          <a:noFill/>
        </p:spPr>
        <p:txBody>
          <a:bodyPr wrap="none" rtlCol="0">
            <a:spAutoFit/>
          </a:bodyPr>
          <a:lstStyle/>
          <a:p>
            <a:r>
              <a:rPr lang="en-US" b="1" dirty="0"/>
              <a:t>Back-End Developer</a:t>
            </a:r>
          </a:p>
          <a:p>
            <a:endParaRPr lang="en-US" dirty="0"/>
          </a:p>
        </p:txBody>
      </p:sp>
      <p:sp>
        <p:nvSpPr>
          <p:cNvPr id="14" name="TextBox 13">
            <a:extLst>
              <a:ext uri="{FF2B5EF4-FFF2-40B4-BE49-F238E27FC236}">
                <a16:creationId xmlns:a16="http://schemas.microsoft.com/office/drawing/2014/main" id="{B84DFC33-86BA-F146-A5ED-BD131B866359}"/>
              </a:ext>
            </a:extLst>
          </p:cNvPr>
          <p:cNvSpPr txBox="1"/>
          <p:nvPr/>
        </p:nvSpPr>
        <p:spPr>
          <a:xfrm>
            <a:off x="176287" y="1877051"/>
            <a:ext cx="8669531" cy="3416320"/>
          </a:xfrm>
          <a:prstGeom prst="rect">
            <a:avLst/>
          </a:prstGeom>
          <a:noFill/>
        </p:spPr>
        <p:txBody>
          <a:bodyPr wrap="square" rtlCol="0">
            <a:spAutoFit/>
          </a:bodyPr>
          <a:lstStyle/>
          <a:p>
            <a:pPr marL="285750" indent="-285750">
              <a:buFont typeface="Arial" panose="020B0604020202020204" pitchFamily="34" charset="0"/>
              <a:buChar char="•"/>
            </a:pPr>
            <a:r>
              <a:rPr lang="en-US" dirty="0"/>
              <a:t>Back-end developers need to understand databases, as well as server programming languages and architecture. If an application keeps crashing or is mind-numbingly slow or keeps throwing errors at you, it’s likely to be a back-end issue.</a:t>
            </a:r>
          </a:p>
          <a:p>
            <a:pPr marL="285750" indent="-285750">
              <a:buFont typeface="Arial" panose="020B0604020202020204" pitchFamily="34" charset="0"/>
              <a:buChar char="•"/>
            </a:pPr>
            <a:r>
              <a:rPr lang="en-US" dirty="0"/>
              <a:t>Finally, database management is a prime aspect of back-end development. Database management is the backbone of any system that holds large amounts of data. Think companies’ client database, such as Facebook’s; one billion users’ details have to be organized somehow, and back-end developers make this their job.</a:t>
            </a:r>
          </a:p>
          <a:p>
            <a:pPr marL="285750" indent="-285750">
              <a:buFont typeface="Arial" panose="020B0604020202020204" pitchFamily="34" charset="0"/>
              <a:buChar char="•"/>
            </a:pPr>
            <a:r>
              <a:rPr lang="en-US" dirty="0"/>
              <a:t>What you need to know: Python, Java, C and C++, (my)SQL, dBase and Oracle for databases</a:t>
            </a:r>
          </a:p>
          <a:p>
            <a:pPr marL="285750" indent="-28575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FD52CED0-6B37-9B40-A1CE-25FC11BDD0DE}"/>
              </a:ext>
            </a:extLst>
          </p:cNvPr>
          <p:cNvSpPr txBox="1"/>
          <p:nvPr/>
        </p:nvSpPr>
        <p:spPr>
          <a:xfrm>
            <a:off x="176287" y="774526"/>
            <a:ext cx="557745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The back-end, or “server side”, of a website is where the data is stored and it usually consists of three parts: a server, an application, and a database. </a:t>
            </a:r>
          </a:p>
          <a:p>
            <a:endParaRPr lang="en-US" dirty="0"/>
          </a:p>
        </p:txBody>
      </p:sp>
      <p:pic>
        <p:nvPicPr>
          <p:cNvPr id="19" name="Picture 18">
            <a:extLst>
              <a:ext uri="{FF2B5EF4-FFF2-40B4-BE49-F238E27FC236}">
                <a16:creationId xmlns:a16="http://schemas.microsoft.com/office/drawing/2014/main" id="{BD2D7BC0-9C55-864E-8482-D3003697DC04}"/>
              </a:ext>
            </a:extLst>
          </p:cNvPr>
          <p:cNvPicPr>
            <a:picLocks noChangeAspect="1"/>
          </p:cNvPicPr>
          <p:nvPr/>
        </p:nvPicPr>
        <p:blipFill>
          <a:blip r:embed="rId5"/>
          <a:stretch>
            <a:fillRect/>
          </a:stretch>
        </p:blipFill>
        <p:spPr>
          <a:xfrm flipV="1">
            <a:off x="6044580" y="178753"/>
            <a:ext cx="2616506" cy="1737360"/>
          </a:xfrm>
          <a:prstGeom prst="rect">
            <a:avLst/>
          </a:prstGeom>
        </p:spPr>
      </p:pic>
    </p:spTree>
    <p:extLst>
      <p:ext uri="{BB962C8B-B14F-4D97-AF65-F5344CB8AC3E}">
        <p14:creationId xmlns:p14="http://schemas.microsoft.com/office/powerpoint/2010/main" val="3622209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245100" y="2389902"/>
            <a:ext cx="3898900" cy="2753598"/>
          </a:xfrm>
          <a:prstGeom prst="rect">
            <a:avLst/>
          </a:prstGeom>
        </p:spPr>
      </p:pic>
      <p:sp>
        <p:nvSpPr>
          <p:cNvPr id="7" name="Triangle 6"/>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sp>
        <p:nvSpPr>
          <p:cNvPr id="5" name="TextBox 4">
            <a:extLst>
              <a:ext uri="{FF2B5EF4-FFF2-40B4-BE49-F238E27FC236}">
                <a16:creationId xmlns:a16="http://schemas.microsoft.com/office/drawing/2014/main" id="{02E55075-DB9E-6244-B64B-DD8016F36D9B}"/>
              </a:ext>
            </a:extLst>
          </p:cNvPr>
          <p:cNvSpPr txBox="1"/>
          <p:nvPr/>
        </p:nvSpPr>
        <p:spPr>
          <a:xfrm>
            <a:off x="509726" y="304087"/>
            <a:ext cx="5402441" cy="369332"/>
          </a:xfrm>
          <a:prstGeom prst="rect">
            <a:avLst/>
          </a:prstGeom>
          <a:noFill/>
        </p:spPr>
        <p:txBody>
          <a:bodyPr wrap="none" rtlCol="0">
            <a:spAutoFit/>
          </a:bodyPr>
          <a:lstStyle/>
          <a:p>
            <a:r>
              <a:rPr lang="en-US" b="1" dirty="0"/>
              <a:t>Application Development / Full-Stack Engineer</a:t>
            </a:r>
          </a:p>
        </p:txBody>
      </p:sp>
      <p:sp>
        <p:nvSpPr>
          <p:cNvPr id="6" name="TextBox 5">
            <a:extLst>
              <a:ext uri="{FF2B5EF4-FFF2-40B4-BE49-F238E27FC236}">
                <a16:creationId xmlns:a16="http://schemas.microsoft.com/office/drawing/2014/main" id="{3CB11452-C254-304E-8A7E-8FAA70023AD4}"/>
              </a:ext>
            </a:extLst>
          </p:cNvPr>
          <p:cNvSpPr txBox="1"/>
          <p:nvPr/>
        </p:nvSpPr>
        <p:spPr>
          <a:xfrm>
            <a:off x="236725" y="779771"/>
            <a:ext cx="611835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This is the “original” type of programming. These are ‘standard’ applications that perform their duties on traditional desktop operating systems, such as Windows, Mac, or Linux.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It’s often considered a program, executed on demand by the user, that opens its interface in the confines of the OS that it’s running in.</a:t>
            </a:r>
          </a:p>
        </p:txBody>
      </p:sp>
      <p:pic>
        <p:nvPicPr>
          <p:cNvPr id="2" name="Picture 1">
            <a:extLst>
              <a:ext uri="{FF2B5EF4-FFF2-40B4-BE49-F238E27FC236}">
                <a16:creationId xmlns:a16="http://schemas.microsoft.com/office/drawing/2014/main" id="{368EDA06-5E9D-9840-8DE6-7954066EF49B}"/>
              </a:ext>
            </a:extLst>
          </p:cNvPr>
          <p:cNvPicPr>
            <a:picLocks noChangeAspect="1"/>
          </p:cNvPicPr>
          <p:nvPr/>
        </p:nvPicPr>
        <p:blipFill>
          <a:blip r:embed="rId5"/>
          <a:stretch>
            <a:fillRect/>
          </a:stretch>
        </p:blipFill>
        <p:spPr>
          <a:xfrm>
            <a:off x="6355080" y="555019"/>
            <a:ext cx="2485168" cy="1834883"/>
          </a:xfrm>
          <a:prstGeom prst="rect">
            <a:avLst/>
          </a:prstGeom>
        </p:spPr>
      </p:pic>
      <p:sp>
        <p:nvSpPr>
          <p:cNvPr id="3" name="TextBox 2">
            <a:extLst>
              <a:ext uri="{FF2B5EF4-FFF2-40B4-BE49-F238E27FC236}">
                <a16:creationId xmlns:a16="http://schemas.microsoft.com/office/drawing/2014/main" id="{5DB8E7CD-C70E-6447-8110-6998A50B75D8}"/>
              </a:ext>
            </a:extLst>
          </p:cNvPr>
          <p:cNvSpPr txBox="1"/>
          <p:nvPr/>
        </p:nvSpPr>
        <p:spPr>
          <a:xfrm>
            <a:off x="203706" y="3187097"/>
            <a:ext cx="867055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Application development is basically the process of creating a computer program or set of programs that can assist the daily functionalities of the user or business.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you need to know: Java, .NET, C/C++, C#, Python.</a:t>
            </a:r>
          </a:p>
          <a:p>
            <a:endParaRPr lang="en-US" dirty="0"/>
          </a:p>
        </p:txBody>
      </p:sp>
    </p:spTree>
    <p:extLst>
      <p:ext uri="{BB962C8B-B14F-4D97-AF65-F5344CB8AC3E}">
        <p14:creationId xmlns:p14="http://schemas.microsoft.com/office/powerpoint/2010/main" val="97086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leculesBlue.ai"/>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16200000">
            <a:off x="4142101" y="182346"/>
            <a:ext cx="5041107" cy="4676414"/>
          </a:xfrm>
          <a:prstGeom prst="rect">
            <a:avLst/>
          </a:prstGeom>
        </p:spPr>
      </p:pic>
      <p:sp>
        <p:nvSpPr>
          <p:cNvPr id="8" name="Triangle 7"/>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sp>
        <p:nvSpPr>
          <p:cNvPr id="10" name="TextBox 9">
            <a:extLst>
              <a:ext uri="{FF2B5EF4-FFF2-40B4-BE49-F238E27FC236}">
                <a16:creationId xmlns:a16="http://schemas.microsoft.com/office/drawing/2014/main" id="{8A0FFDA2-C1A7-1D4C-AF9F-03A2AB09FA0B}"/>
              </a:ext>
            </a:extLst>
          </p:cNvPr>
          <p:cNvSpPr txBox="1"/>
          <p:nvPr/>
        </p:nvSpPr>
        <p:spPr>
          <a:xfrm>
            <a:off x="231416" y="990600"/>
            <a:ext cx="6867884" cy="830997"/>
          </a:xfrm>
          <a:prstGeom prst="rect">
            <a:avLst/>
          </a:prstGeom>
          <a:noFill/>
        </p:spPr>
        <p:txBody>
          <a:bodyPr wrap="square" rtlCol="0">
            <a:spAutoFit/>
          </a:bodyPr>
          <a:lstStyle/>
          <a:p>
            <a:pPr marL="285750" indent="-285750">
              <a:buFont typeface="Arial" charset="0"/>
              <a:buChar char="•"/>
            </a:pPr>
            <a:endParaRPr lang="en-US" sz="1600" dirty="0"/>
          </a:p>
          <a:p>
            <a:pPr marL="285750" indent="-285750">
              <a:buFont typeface="Arial" charset="0"/>
              <a:buChar char="•"/>
            </a:pPr>
            <a:endParaRPr lang="en-US" sz="1600" dirty="0"/>
          </a:p>
          <a:p>
            <a:endParaRPr lang="en-US" sz="1600" dirty="0"/>
          </a:p>
        </p:txBody>
      </p:sp>
      <p:sp>
        <p:nvSpPr>
          <p:cNvPr id="6" name="TextBox 5">
            <a:extLst>
              <a:ext uri="{FF2B5EF4-FFF2-40B4-BE49-F238E27FC236}">
                <a16:creationId xmlns:a16="http://schemas.microsoft.com/office/drawing/2014/main" id="{DA7A69AF-FCD7-4940-AB72-1498598C0C09}"/>
              </a:ext>
            </a:extLst>
          </p:cNvPr>
          <p:cNvSpPr txBox="1"/>
          <p:nvPr/>
        </p:nvSpPr>
        <p:spPr>
          <a:xfrm>
            <a:off x="509726" y="304087"/>
            <a:ext cx="4118435" cy="369332"/>
          </a:xfrm>
          <a:prstGeom prst="rect">
            <a:avLst/>
          </a:prstGeom>
          <a:noFill/>
        </p:spPr>
        <p:txBody>
          <a:bodyPr wrap="none" rtlCol="0">
            <a:spAutoFit/>
          </a:bodyPr>
          <a:lstStyle/>
          <a:p>
            <a:r>
              <a:rPr lang="en-US" b="1" dirty="0"/>
              <a:t>Mobile Developer / App Developer</a:t>
            </a:r>
          </a:p>
        </p:txBody>
      </p:sp>
      <p:sp>
        <p:nvSpPr>
          <p:cNvPr id="7" name="TextBox 6">
            <a:extLst>
              <a:ext uri="{FF2B5EF4-FFF2-40B4-BE49-F238E27FC236}">
                <a16:creationId xmlns:a16="http://schemas.microsoft.com/office/drawing/2014/main" id="{7A56F72B-B5D9-6D4F-91ED-D96F4F05E553}"/>
              </a:ext>
            </a:extLst>
          </p:cNvPr>
          <p:cNvSpPr txBox="1"/>
          <p:nvPr/>
        </p:nvSpPr>
        <p:spPr>
          <a:xfrm>
            <a:off x="236725" y="779771"/>
            <a:ext cx="5377691" cy="1754326"/>
          </a:xfrm>
          <a:prstGeom prst="rect">
            <a:avLst/>
          </a:prstGeom>
          <a:noFill/>
        </p:spPr>
        <p:txBody>
          <a:bodyPr wrap="square" rtlCol="0">
            <a:spAutoFit/>
          </a:bodyPr>
          <a:lstStyle/>
          <a:p>
            <a:pPr marL="285750" indent="-285750">
              <a:buFont typeface="Arial" panose="020B0604020202020204" pitchFamily="34" charset="0"/>
              <a:buChar char="•"/>
            </a:pPr>
            <a:r>
              <a:rPr lang="en-US" dirty="0"/>
              <a:t>Mobile Development could better be described as “App Development” and involves creating applications that run on mobile devices, such as iPhones, Android devices, and recently, the Windows 10 platform. </a:t>
            </a:r>
          </a:p>
        </p:txBody>
      </p:sp>
      <p:sp>
        <p:nvSpPr>
          <p:cNvPr id="13" name="TextBox 12">
            <a:extLst>
              <a:ext uri="{FF2B5EF4-FFF2-40B4-BE49-F238E27FC236}">
                <a16:creationId xmlns:a16="http://schemas.microsoft.com/office/drawing/2014/main" id="{60B599BE-54EC-884D-A847-F7A839125DA9}"/>
              </a:ext>
            </a:extLst>
          </p:cNvPr>
          <p:cNvSpPr txBox="1"/>
          <p:nvPr/>
        </p:nvSpPr>
        <p:spPr>
          <a:xfrm>
            <a:off x="231416" y="2432330"/>
            <a:ext cx="867055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Most popular OS’s are built with their own programming languages but some traditional languages are being used as well.</a:t>
            </a:r>
          </a:p>
          <a:p>
            <a:pPr marL="285750" indent="-285750">
              <a:buFont typeface="Arial" panose="020B0604020202020204" pitchFamily="34" charset="0"/>
              <a:buChar char="•"/>
            </a:pPr>
            <a:r>
              <a:rPr lang="en-US" dirty="0"/>
              <a:t>The versatility of mobile development allows anything from Candy Crush, to console-like quality games in the palm of your hand. Games aren’t the only thing to focus on either; there are all sorts of apps for pretty much anything : YouTube, Instagram, Snapchat, </a:t>
            </a:r>
            <a:r>
              <a:rPr lang="en-US" dirty="0" err="1"/>
              <a:t>TikTok</a:t>
            </a:r>
            <a:r>
              <a:rPr lang="en-US" dirty="0"/>
              <a:t> </a:t>
            </a:r>
            <a:r>
              <a:rPr lang="en-US" dirty="0" err="1"/>
              <a:t>ect</a:t>
            </a:r>
            <a:r>
              <a:rPr lang="en-US" dirty="0"/>
              <a:t>…</a:t>
            </a:r>
          </a:p>
          <a:p>
            <a:pPr marL="285750" indent="-285750">
              <a:buFont typeface="Arial" panose="020B0604020202020204" pitchFamily="34" charset="0"/>
              <a:buChar char="•"/>
            </a:pPr>
            <a:r>
              <a:rPr lang="en-US" dirty="0"/>
              <a:t>What you need to know: Android, Swift (for iOS), Objective C, HTML5, Java, C#</a:t>
            </a:r>
          </a:p>
          <a:p>
            <a:pPr marL="285750" indent="-28575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CEF94EF6-81BE-EF4E-B846-ABBE0CD91334}"/>
              </a:ext>
            </a:extLst>
          </p:cNvPr>
          <p:cNvPicPr>
            <a:picLocks noChangeAspect="1"/>
          </p:cNvPicPr>
          <p:nvPr/>
        </p:nvPicPr>
        <p:blipFill>
          <a:blip r:embed="rId5"/>
          <a:stretch>
            <a:fillRect/>
          </a:stretch>
        </p:blipFill>
        <p:spPr>
          <a:xfrm>
            <a:off x="5323938" y="491284"/>
            <a:ext cx="3802670" cy="1739852"/>
          </a:xfrm>
          <a:prstGeom prst="rect">
            <a:avLst/>
          </a:prstGeom>
        </p:spPr>
      </p:pic>
    </p:spTree>
    <p:extLst>
      <p:ext uri="{BB962C8B-B14F-4D97-AF65-F5344CB8AC3E}">
        <p14:creationId xmlns:p14="http://schemas.microsoft.com/office/powerpoint/2010/main" val="3575541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le 6"/>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pic>
        <p:nvPicPr>
          <p:cNvPr id="3" name="Picture 2"/>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3903369" y="-1220424"/>
            <a:ext cx="7272631" cy="5143500"/>
          </a:xfrm>
          <a:prstGeom prst="rect">
            <a:avLst/>
          </a:prstGeom>
        </p:spPr>
      </p:pic>
      <p:sp>
        <p:nvSpPr>
          <p:cNvPr id="5" name="TextBox 4">
            <a:extLst>
              <a:ext uri="{FF2B5EF4-FFF2-40B4-BE49-F238E27FC236}">
                <a16:creationId xmlns:a16="http://schemas.microsoft.com/office/drawing/2014/main" id="{BC7D0A5D-4164-684C-99B5-6380556F395B}"/>
              </a:ext>
            </a:extLst>
          </p:cNvPr>
          <p:cNvSpPr txBox="1"/>
          <p:nvPr/>
        </p:nvSpPr>
        <p:spPr>
          <a:xfrm>
            <a:off x="464006" y="460096"/>
            <a:ext cx="2901756" cy="369332"/>
          </a:xfrm>
          <a:prstGeom prst="rect">
            <a:avLst/>
          </a:prstGeom>
          <a:noFill/>
        </p:spPr>
        <p:txBody>
          <a:bodyPr wrap="none" rtlCol="0">
            <a:spAutoFit/>
          </a:bodyPr>
          <a:lstStyle/>
          <a:p>
            <a:r>
              <a:rPr lang="en-US" b="1" dirty="0"/>
              <a:t>QA Engineer / SET / SDET</a:t>
            </a:r>
          </a:p>
        </p:txBody>
      </p:sp>
      <p:sp>
        <p:nvSpPr>
          <p:cNvPr id="6" name="TextBox 5">
            <a:extLst>
              <a:ext uri="{FF2B5EF4-FFF2-40B4-BE49-F238E27FC236}">
                <a16:creationId xmlns:a16="http://schemas.microsoft.com/office/drawing/2014/main" id="{BDC29872-E087-C847-BD1D-649D3CCBB5E5}"/>
              </a:ext>
            </a:extLst>
          </p:cNvPr>
          <p:cNvSpPr txBox="1"/>
          <p:nvPr/>
        </p:nvSpPr>
        <p:spPr>
          <a:xfrm>
            <a:off x="164592" y="2126391"/>
            <a:ext cx="8742683" cy="2862322"/>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SETs focus primarily on automation for running tests quickly and repeatedly. Test automation </a:t>
            </a:r>
            <a:r>
              <a:rPr lang="en-US" i="1" dirty="0"/>
              <a:t>is</a:t>
            </a:r>
            <a:r>
              <a:rPr lang="en-US" dirty="0"/>
              <a:t> a software product: just as front-end developers write web pages and back-end developers write microservices, SETs write automated tests. The same practices and coding skills apply.</a:t>
            </a:r>
          </a:p>
          <a:p>
            <a:pPr marL="285750" indent="-285750">
              <a:buFont typeface="Arial" panose="020B0604020202020204" pitchFamily="34" charset="0"/>
              <a:buChar char="•"/>
            </a:pPr>
            <a:r>
              <a:rPr lang="en-US" dirty="0"/>
              <a:t>Tech giants like Microsoft and Google employ software dev’s by the bucketload to design applications for testing other projects on-the-go.</a:t>
            </a:r>
          </a:p>
          <a:p>
            <a:pPr marL="285750" indent="-285750">
              <a:buFont typeface="Arial" panose="020B0604020202020204" pitchFamily="34" charset="0"/>
              <a:buChar char="•"/>
            </a:pPr>
            <a:r>
              <a:rPr lang="en-US" dirty="0"/>
              <a:t>What you need to know: Java, Python, C++</a:t>
            </a:r>
          </a:p>
          <a:p>
            <a:pPr marL="285750" indent="-28575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0FD59291-12F6-884B-B250-71485906AFBB}"/>
              </a:ext>
            </a:extLst>
          </p:cNvPr>
          <p:cNvPicPr>
            <a:picLocks noChangeAspect="1"/>
          </p:cNvPicPr>
          <p:nvPr/>
        </p:nvPicPr>
        <p:blipFill rotWithShape="1">
          <a:blip r:embed="rId5"/>
          <a:srcRect l="19506" r="20393"/>
          <a:stretch/>
        </p:blipFill>
        <p:spPr>
          <a:xfrm>
            <a:off x="6341016" y="97236"/>
            <a:ext cx="2651760" cy="2309077"/>
          </a:xfrm>
          <a:prstGeom prst="rect">
            <a:avLst/>
          </a:prstGeom>
        </p:spPr>
      </p:pic>
      <p:sp>
        <p:nvSpPr>
          <p:cNvPr id="4" name="TextBox 3">
            <a:extLst>
              <a:ext uri="{FF2B5EF4-FFF2-40B4-BE49-F238E27FC236}">
                <a16:creationId xmlns:a16="http://schemas.microsoft.com/office/drawing/2014/main" id="{9E30D72F-D38D-6743-8459-A08EADB74742}"/>
              </a:ext>
            </a:extLst>
          </p:cNvPr>
          <p:cNvSpPr txBox="1"/>
          <p:nvPr/>
        </p:nvSpPr>
        <p:spPr>
          <a:xfrm>
            <a:off x="164592" y="1138638"/>
            <a:ext cx="6176424"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 “Software Engineer in Test” (a.k.a. “Software Development Engineer in Test”) is a software developer who develops software for testing: tools, frameworks, and automated tests. </a:t>
            </a:r>
          </a:p>
        </p:txBody>
      </p:sp>
    </p:spTree>
    <p:extLst>
      <p:ext uri="{BB962C8B-B14F-4D97-AF65-F5344CB8AC3E}">
        <p14:creationId xmlns:p14="http://schemas.microsoft.com/office/powerpoint/2010/main" val="2855005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245100" y="2389902"/>
            <a:ext cx="3898900" cy="2753598"/>
          </a:xfrm>
          <a:prstGeom prst="rect">
            <a:avLst/>
          </a:prstGeom>
        </p:spPr>
      </p:pic>
      <p:sp>
        <p:nvSpPr>
          <p:cNvPr id="7" name="Triangle 6"/>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sp>
        <p:nvSpPr>
          <p:cNvPr id="5" name="TextBox 4">
            <a:extLst>
              <a:ext uri="{FF2B5EF4-FFF2-40B4-BE49-F238E27FC236}">
                <a16:creationId xmlns:a16="http://schemas.microsoft.com/office/drawing/2014/main" id="{D6867B3F-9C57-DF49-B62D-DDC8628AFF88}"/>
              </a:ext>
            </a:extLst>
          </p:cNvPr>
          <p:cNvSpPr txBox="1"/>
          <p:nvPr/>
        </p:nvSpPr>
        <p:spPr>
          <a:xfrm>
            <a:off x="139266" y="118554"/>
            <a:ext cx="2124299" cy="369332"/>
          </a:xfrm>
          <a:prstGeom prst="rect">
            <a:avLst/>
          </a:prstGeom>
          <a:noFill/>
        </p:spPr>
        <p:txBody>
          <a:bodyPr wrap="none" rtlCol="0">
            <a:spAutoFit/>
          </a:bodyPr>
          <a:lstStyle/>
          <a:p>
            <a:r>
              <a:rPr lang="en-US" b="1" dirty="0"/>
              <a:t>DevOps Engineer</a:t>
            </a:r>
          </a:p>
        </p:txBody>
      </p:sp>
      <p:sp>
        <p:nvSpPr>
          <p:cNvPr id="6" name="TextBox 5">
            <a:extLst>
              <a:ext uri="{FF2B5EF4-FFF2-40B4-BE49-F238E27FC236}">
                <a16:creationId xmlns:a16="http://schemas.microsoft.com/office/drawing/2014/main" id="{CCF68C75-DC26-1C4A-9C61-26561FDA290D}"/>
              </a:ext>
            </a:extLst>
          </p:cNvPr>
          <p:cNvSpPr txBox="1"/>
          <p:nvPr/>
        </p:nvSpPr>
        <p:spPr>
          <a:xfrm>
            <a:off x="134109" y="452697"/>
            <a:ext cx="5377691" cy="1754326"/>
          </a:xfrm>
          <a:prstGeom prst="rect">
            <a:avLst/>
          </a:prstGeom>
          <a:noFill/>
        </p:spPr>
        <p:txBody>
          <a:bodyPr wrap="square" rtlCol="0">
            <a:spAutoFit/>
          </a:bodyPr>
          <a:lstStyle/>
          <a:p>
            <a:pPr marL="285750" indent="-285750">
              <a:buFont typeface="Arial" panose="020B0604020202020204" pitchFamily="34" charset="0"/>
              <a:buChar char="•"/>
            </a:pPr>
            <a:r>
              <a:rPr lang="en-US" dirty="0"/>
              <a:t>DevOps is a software development strategy which bridges the gap between the developers and the IT staff. With DevOps, organizations can release small features very quickly and incorporate the feedback which they receive, very quickly. </a:t>
            </a:r>
          </a:p>
        </p:txBody>
      </p:sp>
      <p:pic>
        <p:nvPicPr>
          <p:cNvPr id="2" name="Picture 1">
            <a:extLst>
              <a:ext uri="{FF2B5EF4-FFF2-40B4-BE49-F238E27FC236}">
                <a16:creationId xmlns:a16="http://schemas.microsoft.com/office/drawing/2014/main" id="{D76657AA-D800-6D4A-87A4-FD03DEF02EDE}"/>
              </a:ext>
            </a:extLst>
          </p:cNvPr>
          <p:cNvPicPr>
            <a:picLocks noChangeAspect="1"/>
          </p:cNvPicPr>
          <p:nvPr/>
        </p:nvPicPr>
        <p:blipFill>
          <a:blip r:embed="rId5"/>
          <a:stretch>
            <a:fillRect/>
          </a:stretch>
        </p:blipFill>
        <p:spPr>
          <a:xfrm>
            <a:off x="5511800" y="220028"/>
            <a:ext cx="3632200" cy="1868312"/>
          </a:xfrm>
          <a:prstGeom prst="rect">
            <a:avLst/>
          </a:prstGeom>
        </p:spPr>
      </p:pic>
      <p:sp>
        <p:nvSpPr>
          <p:cNvPr id="3" name="TextBox 2">
            <a:extLst>
              <a:ext uri="{FF2B5EF4-FFF2-40B4-BE49-F238E27FC236}">
                <a16:creationId xmlns:a16="http://schemas.microsoft.com/office/drawing/2014/main" id="{29D188C9-C922-C341-BDA1-49EA67E98DE9}"/>
              </a:ext>
            </a:extLst>
          </p:cNvPr>
          <p:cNvSpPr txBox="1"/>
          <p:nvPr/>
        </p:nvSpPr>
        <p:spPr>
          <a:xfrm>
            <a:off x="134109" y="2113960"/>
            <a:ext cx="8944167" cy="2862322"/>
          </a:xfrm>
          <a:prstGeom prst="rect">
            <a:avLst/>
          </a:prstGeom>
          <a:noFill/>
        </p:spPr>
        <p:txBody>
          <a:bodyPr wrap="square" rtlCol="0">
            <a:spAutoFit/>
          </a:bodyPr>
          <a:lstStyle/>
          <a:p>
            <a:pPr marL="285750" indent="-285750">
              <a:buFont typeface="Arial" panose="020B0604020202020204" pitchFamily="34" charset="0"/>
              <a:buChar char="•"/>
            </a:pPr>
            <a:r>
              <a:rPr lang="en-US" dirty="0"/>
              <a:t>DevOps process involves a lot of development, testing and deployment technologies for developing automated CI/ CD pipelines. Following are some of the famous DevOps tools:</a:t>
            </a:r>
          </a:p>
          <a:p>
            <a:pPr marL="742950" lvl="1" indent="-285750">
              <a:buFont typeface="Arial" panose="020B0604020202020204" pitchFamily="34" charset="0"/>
              <a:buChar char="•"/>
            </a:pPr>
            <a:r>
              <a:rPr lang="en-US" sz="1400" dirty="0">
                <a:hlinkClick r:id="rId6">
                  <a:extLst>
                    <a:ext uri="{A12FA001-AC4F-418D-AE19-62706E023703}">
                      <ahyp:hlinkClr xmlns:ahyp="http://schemas.microsoft.com/office/drawing/2018/hyperlinkcolor" val="tx"/>
                    </a:ext>
                  </a:extLst>
                </a:hlinkClick>
              </a:rPr>
              <a:t>Git and GitHub</a:t>
            </a:r>
            <a:r>
              <a:rPr lang="en-US" sz="1400" dirty="0"/>
              <a:t> – Source code management (Version Control System)</a:t>
            </a:r>
          </a:p>
          <a:p>
            <a:pPr marL="742950" lvl="1" indent="-285750">
              <a:buFont typeface="Arial" panose="020B0604020202020204" pitchFamily="34" charset="0"/>
              <a:buChar char="•"/>
            </a:pPr>
            <a:r>
              <a:rPr lang="en-US" sz="1400" dirty="0">
                <a:hlinkClick r:id="rId7">
                  <a:extLst>
                    <a:ext uri="{A12FA001-AC4F-418D-AE19-62706E023703}">
                      <ahyp:hlinkClr xmlns:ahyp="http://schemas.microsoft.com/office/drawing/2018/hyperlinkcolor" val="tx"/>
                    </a:ext>
                  </a:extLst>
                </a:hlinkClick>
              </a:rPr>
              <a:t>Jenkins</a:t>
            </a:r>
            <a:r>
              <a:rPr lang="en-US" sz="1400" dirty="0"/>
              <a:t> – Automation server, with plugins built for developing CI/ CD pipelines</a:t>
            </a:r>
          </a:p>
          <a:p>
            <a:pPr marL="742950" lvl="1" indent="-285750">
              <a:buFont typeface="Arial" panose="020B0604020202020204" pitchFamily="34" charset="0"/>
              <a:buChar char="•"/>
            </a:pPr>
            <a:r>
              <a:rPr lang="en-US" sz="1400" dirty="0">
                <a:hlinkClick r:id="rId8">
                  <a:extLst>
                    <a:ext uri="{A12FA001-AC4F-418D-AE19-62706E023703}">
                      <ahyp:hlinkClr xmlns:ahyp="http://schemas.microsoft.com/office/drawing/2018/hyperlinkcolor" val="tx"/>
                    </a:ext>
                  </a:extLst>
                </a:hlinkClick>
              </a:rPr>
              <a:t>Selenium</a:t>
            </a:r>
            <a:r>
              <a:rPr lang="en-US" sz="1400" dirty="0"/>
              <a:t> – Automation testing</a:t>
            </a:r>
          </a:p>
          <a:p>
            <a:pPr marL="742950" lvl="1" indent="-285750">
              <a:buFont typeface="Arial" panose="020B0604020202020204" pitchFamily="34" charset="0"/>
              <a:buChar char="•"/>
            </a:pPr>
            <a:r>
              <a:rPr lang="en-US" sz="1400" dirty="0">
                <a:hlinkClick r:id="rId9">
                  <a:extLst>
                    <a:ext uri="{A12FA001-AC4F-418D-AE19-62706E023703}">
                      <ahyp:hlinkClr xmlns:ahyp="http://schemas.microsoft.com/office/drawing/2018/hyperlinkcolor" val="tx"/>
                    </a:ext>
                  </a:extLst>
                </a:hlinkClick>
              </a:rPr>
              <a:t>Docker</a:t>
            </a:r>
            <a:r>
              <a:rPr lang="en-US" sz="1400" dirty="0"/>
              <a:t> – Software Containerization Platform</a:t>
            </a:r>
          </a:p>
          <a:p>
            <a:pPr marL="742950" lvl="1" indent="-285750">
              <a:buFont typeface="Arial" panose="020B0604020202020204" pitchFamily="34" charset="0"/>
              <a:buChar char="•"/>
            </a:pPr>
            <a:r>
              <a:rPr lang="en-US" sz="1400" dirty="0">
                <a:hlinkClick r:id="rId10">
                  <a:extLst>
                    <a:ext uri="{A12FA001-AC4F-418D-AE19-62706E023703}">
                      <ahyp:hlinkClr xmlns:ahyp="http://schemas.microsoft.com/office/drawing/2018/hyperlinkcolor" val="tx"/>
                    </a:ext>
                  </a:extLst>
                </a:hlinkClick>
              </a:rPr>
              <a:t>Kubernetes</a:t>
            </a:r>
            <a:r>
              <a:rPr lang="en-US" sz="1400" dirty="0"/>
              <a:t> – Container Orchestration tool</a:t>
            </a:r>
          </a:p>
          <a:p>
            <a:pPr marL="742950" lvl="1" indent="-285750">
              <a:buFont typeface="Arial" panose="020B0604020202020204" pitchFamily="34" charset="0"/>
              <a:buChar char="•"/>
            </a:pPr>
            <a:r>
              <a:rPr lang="en-US" sz="1400" dirty="0">
                <a:hlinkClick r:id="rId11">
                  <a:extLst>
                    <a:ext uri="{A12FA001-AC4F-418D-AE19-62706E023703}">
                      <ahyp:hlinkClr xmlns:ahyp="http://schemas.microsoft.com/office/drawing/2018/hyperlinkcolor" val="tx"/>
                    </a:ext>
                  </a:extLst>
                </a:hlinkClick>
              </a:rPr>
              <a:t>Puppet</a:t>
            </a:r>
            <a:r>
              <a:rPr lang="en-US" sz="1400" dirty="0"/>
              <a:t> – Configuration Management and Deployment</a:t>
            </a:r>
          </a:p>
          <a:p>
            <a:pPr marL="742950" lvl="1" indent="-285750">
              <a:buFont typeface="Arial" panose="020B0604020202020204" pitchFamily="34" charset="0"/>
              <a:buChar char="•"/>
            </a:pPr>
            <a:r>
              <a:rPr lang="en-US" sz="1400" dirty="0">
                <a:hlinkClick r:id="rId12">
                  <a:extLst>
                    <a:ext uri="{A12FA001-AC4F-418D-AE19-62706E023703}">
                      <ahyp:hlinkClr xmlns:ahyp="http://schemas.microsoft.com/office/drawing/2018/hyperlinkcolor" val="tx"/>
                    </a:ext>
                  </a:extLst>
                </a:hlinkClick>
              </a:rPr>
              <a:t>Chef</a:t>
            </a:r>
            <a:r>
              <a:rPr lang="en-US" sz="1400" dirty="0"/>
              <a:t> – Configuration Management and Deployment</a:t>
            </a:r>
          </a:p>
          <a:p>
            <a:pPr marL="742950" lvl="1" indent="-285750">
              <a:buFont typeface="Arial" panose="020B0604020202020204" pitchFamily="34" charset="0"/>
              <a:buChar char="•"/>
            </a:pPr>
            <a:r>
              <a:rPr lang="en-US" sz="1400" dirty="0">
                <a:hlinkClick r:id="rId13">
                  <a:extLst>
                    <a:ext uri="{A12FA001-AC4F-418D-AE19-62706E023703}">
                      <ahyp:hlinkClr xmlns:ahyp="http://schemas.microsoft.com/office/drawing/2018/hyperlinkcolor" val="tx"/>
                    </a:ext>
                  </a:extLst>
                </a:hlinkClick>
              </a:rPr>
              <a:t>Ansible</a:t>
            </a:r>
            <a:r>
              <a:rPr lang="en-US" sz="1400" dirty="0"/>
              <a:t> – Configuration Management and Deployment</a:t>
            </a:r>
          </a:p>
          <a:p>
            <a:pPr marL="742950" lvl="1" indent="-285750">
              <a:buFont typeface="Arial" panose="020B0604020202020204" pitchFamily="34" charset="0"/>
              <a:buChar char="•"/>
            </a:pPr>
            <a:r>
              <a:rPr lang="en-US" sz="1400" dirty="0">
                <a:hlinkClick r:id="rId14">
                  <a:extLst>
                    <a:ext uri="{A12FA001-AC4F-418D-AE19-62706E023703}">
                      <ahyp:hlinkClr xmlns:ahyp="http://schemas.microsoft.com/office/drawing/2018/hyperlinkcolor" val="tx"/>
                    </a:ext>
                  </a:extLst>
                </a:hlinkClick>
              </a:rPr>
              <a:t>Nagios</a:t>
            </a:r>
            <a:r>
              <a:rPr lang="en-US" sz="1400" dirty="0"/>
              <a:t> – Continuous Monitoring</a:t>
            </a:r>
          </a:p>
        </p:txBody>
      </p:sp>
    </p:spTree>
    <p:extLst>
      <p:ext uri="{BB962C8B-B14F-4D97-AF65-F5344CB8AC3E}">
        <p14:creationId xmlns:p14="http://schemas.microsoft.com/office/powerpoint/2010/main" val="3751734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leculesBlue.ai"/>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rot="16200000">
            <a:off x="4142101" y="182346"/>
            <a:ext cx="5041107" cy="4676414"/>
          </a:xfrm>
          <a:prstGeom prst="rect">
            <a:avLst/>
          </a:prstGeom>
        </p:spPr>
      </p:pic>
      <p:sp>
        <p:nvSpPr>
          <p:cNvPr id="8" name="Triangle 7"/>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sp>
        <p:nvSpPr>
          <p:cNvPr id="10" name="TextBox 9">
            <a:extLst>
              <a:ext uri="{FF2B5EF4-FFF2-40B4-BE49-F238E27FC236}">
                <a16:creationId xmlns:a16="http://schemas.microsoft.com/office/drawing/2014/main" id="{8A0FFDA2-C1A7-1D4C-AF9F-03A2AB09FA0B}"/>
              </a:ext>
            </a:extLst>
          </p:cNvPr>
          <p:cNvSpPr txBox="1"/>
          <p:nvPr/>
        </p:nvSpPr>
        <p:spPr>
          <a:xfrm>
            <a:off x="231416" y="990600"/>
            <a:ext cx="6867884" cy="830997"/>
          </a:xfrm>
          <a:prstGeom prst="rect">
            <a:avLst/>
          </a:prstGeom>
          <a:noFill/>
        </p:spPr>
        <p:txBody>
          <a:bodyPr wrap="square" rtlCol="0">
            <a:spAutoFit/>
          </a:bodyPr>
          <a:lstStyle/>
          <a:p>
            <a:pPr marL="285750" indent="-285750">
              <a:buFont typeface="Arial" charset="0"/>
              <a:buChar char="•"/>
            </a:pPr>
            <a:endParaRPr lang="en-US" sz="1600" dirty="0"/>
          </a:p>
          <a:p>
            <a:pPr marL="285750" indent="-285750">
              <a:buFont typeface="Arial" charset="0"/>
              <a:buChar char="•"/>
            </a:pPr>
            <a:endParaRPr lang="en-US" sz="1600" dirty="0"/>
          </a:p>
          <a:p>
            <a:endParaRPr lang="en-US" sz="1600" dirty="0"/>
          </a:p>
        </p:txBody>
      </p:sp>
      <p:sp>
        <p:nvSpPr>
          <p:cNvPr id="6" name="TextBox 5">
            <a:extLst>
              <a:ext uri="{FF2B5EF4-FFF2-40B4-BE49-F238E27FC236}">
                <a16:creationId xmlns:a16="http://schemas.microsoft.com/office/drawing/2014/main" id="{9C954A16-C9AC-9741-96BA-12DD8E3FF8A9}"/>
              </a:ext>
            </a:extLst>
          </p:cNvPr>
          <p:cNvSpPr txBox="1"/>
          <p:nvPr/>
        </p:nvSpPr>
        <p:spPr>
          <a:xfrm>
            <a:off x="445718" y="213416"/>
            <a:ext cx="2108269" cy="369332"/>
          </a:xfrm>
          <a:prstGeom prst="rect">
            <a:avLst/>
          </a:prstGeom>
          <a:noFill/>
        </p:spPr>
        <p:txBody>
          <a:bodyPr wrap="none" rtlCol="0">
            <a:spAutoFit/>
          </a:bodyPr>
          <a:lstStyle/>
          <a:p>
            <a:r>
              <a:rPr lang="en-US" b="1" dirty="0"/>
              <a:t>Security Engineer</a:t>
            </a:r>
          </a:p>
        </p:txBody>
      </p:sp>
      <p:sp>
        <p:nvSpPr>
          <p:cNvPr id="7" name="TextBox 6">
            <a:extLst>
              <a:ext uri="{FF2B5EF4-FFF2-40B4-BE49-F238E27FC236}">
                <a16:creationId xmlns:a16="http://schemas.microsoft.com/office/drawing/2014/main" id="{BE6531D2-421B-B345-8037-76B40B0445D0}"/>
              </a:ext>
            </a:extLst>
          </p:cNvPr>
          <p:cNvSpPr txBox="1"/>
          <p:nvPr/>
        </p:nvSpPr>
        <p:spPr>
          <a:xfrm>
            <a:off x="164592" y="2126391"/>
            <a:ext cx="8742683"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E9B4FA71-AFE3-5249-B882-60077C23B6D8}"/>
              </a:ext>
            </a:extLst>
          </p:cNvPr>
          <p:cNvSpPr txBox="1"/>
          <p:nvPr/>
        </p:nvSpPr>
        <p:spPr>
          <a:xfrm>
            <a:off x="174701" y="582748"/>
            <a:ext cx="584752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 security engineer is tasked with the monumental role of protecting the networks and computer systems of a company from any security threats or attacks. Mostly, a security engineer is responsible for establishing and implementing security solutions that can defend a company and its networking assets.</a:t>
            </a:r>
          </a:p>
        </p:txBody>
      </p:sp>
      <p:pic>
        <p:nvPicPr>
          <p:cNvPr id="2" name="Picture 1">
            <a:extLst>
              <a:ext uri="{FF2B5EF4-FFF2-40B4-BE49-F238E27FC236}">
                <a16:creationId xmlns:a16="http://schemas.microsoft.com/office/drawing/2014/main" id="{59BA6E16-41E1-3442-B7E8-F672FD77F09F}"/>
              </a:ext>
            </a:extLst>
          </p:cNvPr>
          <p:cNvPicPr>
            <a:picLocks noChangeAspect="1"/>
          </p:cNvPicPr>
          <p:nvPr/>
        </p:nvPicPr>
        <p:blipFill>
          <a:blip r:embed="rId4"/>
          <a:stretch>
            <a:fillRect/>
          </a:stretch>
        </p:blipFill>
        <p:spPr>
          <a:xfrm>
            <a:off x="5973612" y="213416"/>
            <a:ext cx="3065958" cy="1725112"/>
          </a:xfrm>
          <a:prstGeom prst="rect">
            <a:avLst/>
          </a:prstGeom>
        </p:spPr>
      </p:pic>
      <p:sp>
        <p:nvSpPr>
          <p:cNvPr id="3" name="TextBox 2">
            <a:extLst>
              <a:ext uri="{FF2B5EF4-FFF2-40B4-BE49-F238E27FC236}">
                <a16:creationId xmlns:a16="http://schemas.microsoft.com/office/drawing/2014/main" id="{F6D781D0-1066-844A-9E99-CF3BA32301D7}"/>
              </a:ext>
            </a:extLst>
          </p:cNvPr>
          <p:cNvSpPr txBox="1"/>
          <p:nvPr/>
        </p:nvSpPr>
        <p:spPr>
          <a:xfrm>
            <a:off x="146691" y="2549715"/>
            <a:ext cx="880278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Otherwise known as “hacking”. Penetration testers (“white-hat” ethical hackers) and cyber-security experts work together for the good of companies and their systems and data. </a:t>
            </a:r>
          </a:p>
          <a:p>
            <a:pPr marL="285750" indent="-285750">
              <a:buFont typeface="Arial" panose="020B0604020202020204" pitchFamily="34" charset="0"/>
              <a:buChar char="•"/>
            </a:pPr>
            <a:r>
              <a:rPr lang="en-US" dirty="0"/>
              <a:t>The cyber-security team develops software to keep important company assets safe from theft, viruses and other malicious attacks. The </a:t>
            </a:r>
            <a:r>
              <a:rPr lang="en-US" dirty="0" err="1"/>
              <a:t>pentester</a:t>
            </a:r>
            <a:r>
              <a:rPr lang="en-US" dirty="0"/>
              <a:t>, or penetration tester, then tries to ‘hack’ into the system to find where the vulnerabilities, or weak spots, are. This way, there’s less chance of your “black-hat” actual malicious hacker getting into your important data.</a:t>
            </a:r>
          </a:p>
          <a:p>
            <a:endParaRPr lang="en-US" dirty="0"/>
          </a:p>
        </p:txBody>
      </p:sp>
      <p:sp>
        <p:nvSpPr>
          <p:cNvPr id="4" name="TextBox 3">
            <a:extLst>
              <a:ext uri="{FF2B5EF4-FFF2-40B4-BE49-F238E27FC236}">
                <a16:creationId xmlns:a16="http://schemas.microsoft.com/office/drawing/2014/main" id="{212C1E0C-42C1-4D43-9354-3F4A9041E48F}"/>
              </a:ext>
            </a:extLst>
          </p:cNvPr>
          <p:cNvSpPr txBox="1"/>
          <p:nvPr/>
        </p:nvSpPr>
        <p:spPr>
          <a:xfrm>
            <a:off x="6115024" y="2034515"/>
            <a:ext cx="2783134" cy="369332"/>
          </a:xfrm>
          <a:prstGeom prst="rect">
            <a:avLst/>
          </a:prstGeom>
          <a:noFill/>
        </p:spPr>
        <p:txBody>
          <a:bodyPr wrap="none" rtlCol="0">
            <a:spAutoFit/>
          </a:bodyPr>
          <a:lstStyle/>
          <a:p>
            <a:r>
              <a:rPr lang="en-US" dirty="0"/>
              <a:t>*The TV show Mr. Robot</a:t>
            </a:r>
          </a:p>
        </p:txBody>
      </p:sp>
    </p:spTree>
    <p:extLst>
      <p:ext uri="{BB962C8B-B14F-4D97-AF65-F5344CB8AC3E}">
        <p14:creationId xmlns:p14="http://schemas.microsoft.com/office/powerpoint/2010/main" val="1640396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le 6"/>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pic>
        <p:nvPicPr>
          <p:cNvPr id="3" name="Picture 2"/>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3903369" y="-1220424"/>
            <a:ext cx="7272631" cy="5143500"/>
          </a:xfrm>
          <a:prstGeom prst="rect">
            <a:avLst/>
          </a:prstGeom>
        </p:spPr>
      </p:pic>
      <p:sp>
        <p:nvSpPr>
          <p:cNvPr id="2" name="TextBox 1">
            <a:extLst>
              <a:ext uri="{FF2B5EF4-FFF2-40B4-BE49-F238E27FC236}">
                <a16:creationId xmlns:a16="http://schemas.microsoft.com/office/drawing/2014/main" id="{0640954E-96F8-C94A-B3F4-B2DDA9C99A37}"/>
              </a:ext>
            </a:extLst>
          </p:cNvPr>
          <p:cNvSpPr txBox="1"/>
          <p:nvPr/>
        </p:nvSpPr>
        <p:spPr>
          <a:xfrm>
            <a:off x="216062" y="192509"/>
            <a:ext cx="8862214" cy="4247317"/>
          </a:xfrm>
          <a:prstGeom prst="rect">
            <a:avLst/>
          </a:prstGeom>
          <a:noFill/>
        </p:spPr>
        <p:txBody>
          <a:bodyPr wrap="square" rtlCol="0">
            <a:spAutoFit/>
          </a:bodyPr>
          <a:lstStyle/>
          <a:p>
            <a:r>
              <a:rPr lang="en-US" dirty="0"/>
              <a:t>Now that we know more about what they do, how do we recruit developers?</a:t>
            </a:r>
          </a:p>
          <a:p>
            <a:r>
              <a:rPr lang="en-US" b="1" dirty="0"/>
              <a:t>Key’s to remember:</a:t>
            </a:r>
          </a:p>
          <a:p>
            <a:pPr marL="742950" lvl="1" indent="-285750">
              <a:buFont typeface="Arial" panose="020B0604020202020204" pitchFamily="34" charset="0"/>
              <a:buChar char="•"/>
            </a:pPr>
            <a:r>
              <a:rPr lang="en-US" dirty="0"/>
              <a:t>Titles are not everything </a:t>
            </a:r>
          </a:p>
          <a:p>
            <a:pPr marL="742950" lvl="1" indent="-285750">
              <a:buFont typeface="Arial" panose="020B0604020202020204" pitchFamily="34" charset="0"/>
              <a:buChar char="•"/>
            </a:pPr>
            <a:r>
              <a:rPr lang="en-US" dirty="0"/>
              <a:t>Always consider their functional responsibility</a:t>
            </a:r>
          </a:p>
          <a:p>
            <a:pPr marL="742950" lvl="1" indent="-285750">
              <a:buFont typeface="Arial" panose="020B0604020202020204" pitchFamily="34" charset="0"/>
              <a:buChar char="•"/>
            </a:pPr>
            <a:r>
              <a:rPr lang="en-US" dirty="0"/>
              <a:t>Get creative with your searching / sourcing</a:t>
            </a:r>
          </a:p>
          <a:p>
            <a:pPr marL="742950" lvl="1" indent="-285750">
              <a:buFont typeface="Arial" panose="020B0604020202020204" pitchFamily="34" charset="0"/>
              <a:buChar char="•"/>
            </a:pPr>
            <a:r>
              <a:rPr lang="en-US" dirty="0"/>
              <a:t>According to an Indeed survey almost 9 in 10 respondents (86%) said they find it challenging to find and hire technical talent.</a:t>
            </a:r>
          </a:p>
          <a:p>
            <a:pPr marL="742950" lvl="1" indent="-285750">
              <a:buFont typeface="Arial" panose="020B0604020202020204" pitchFamily="34" charset="0"/>
              <a:buChar char="•"/>
            </a:pPr>
            <a:r>
              <a:rPr lang="en-US" dirty="0"/>
              <a:t>The U.S Bureau of Labor Statistics has projected that by 2020 in the US alone there will be over one million computer science-based jobs without qualified college graduates to fill them.</a:t>
            </a:r>
          </a:p>
          <a:p>
            <a:pPr marL="742950" lvl="1" indent="-285750">
              <a:buFont typeface="Arial" panose="020B0604020202020204" pitchFamily="34" charset="0"/>
              <a:buChar char="•"/>
            </a:pPr>
            <a:r>
              <a:rPr lang="en-US" dirty="0"/>
              <a:t>The current tech unemployment rate in the US is close to 1%</a:t>
            </a:r>
          </a:p>
          <a:p>
            <a:pPr marL="742950" lvl="1" indent="-285750">
              <a:buFont typeface="Arial" panose="020B0604020202020204" pitchFamily="34" charset="0"/>
              <a:buChar char="•"/>
            </a:pPr>
            <a:r>
              <a:rPr lang="en-US" dirty="0"/>
              <a:t>For the past nine years, software engineers have been at the top of hardest to fill jobs in the United States.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7344461C-E24A-4C4E-9107-90D725AC0F38}"/>
              </a:ext>
            </a:extLst>
          </p:cNvPr>
          <p:cNvPicPr>
            <a:picLocks noChangeAspect="1"/>
          </p:cNvPicPr>
          <p:nvPr/>
        </p:nvPicPr>
        <p:blipFill>
          <a:blip r:embed="rId5"/>
          <a:stretch>
            <a:fillRect/>
          </a:stretch>
        </p:blipFill>
        <p:spPr>
          <a:xfrm>
            <a:off x="2990040" y="3940187"/>
            <a:ext cx="998422" cy="901700"/>
          </a:xfrm>
          <a:prstGeom prst="rect">
            <a:avLst/>
          </a:prstGeom>
        </p:spPr>
      </p:pic>
      <p:pic>
        <p:nvPicPr>
          <p:cNvPr id="5" name="Picture 4">
            <a:extLst>
              <a:ext uri="{FF2B5EF4-FFF2-40B4-BE49-F238E27FC236}">
                <a16:creationId xmlns:a16="http://schemas.microsoft.com/office/drawing/2014/main" id="{423659C8-6E14-E845-9BBB-2FE21AEDD73B}"/>
              </a:ext>
            </a:extLst>
          </p:cNvPr>
          <p:cNvPicPr>
            <a:picLocks noChangeAspect="1"/>
          </p:cNvPicPr>
          <p:nvPr/>
        </p:nvPicPr>
        <p:blipFill>
          <a:blip r:embed="rId6"/>
          <a:stretch>
            <a:fillRect/>
          </a:stretch>
        </p:blipFill>
        <p:spPr>
          <a:xfrm>
            <a:off x="4204709" y="3790962"/>
            <a:ext cx="1365987" cy="1200150"/>
          </a:xfrm>
          <a:prstGeom prst="rect">
            <a:avLst/>
          </a:prstGeom>
        </p:spPr>
      </p:pic>
      <p:pic>
        <p:nvPicPr>
          <p:cNvPr id="11" name="Picture 10">
            <a:extLst>
              <a:ext uri="{FF2B5EF4-FFF2-40B4-BE49-F238E27FC236}">
                <a16:creationId xmlns:a16="http://schemas.microsoft.com/office/drawing/2014/main" id="{396CA248-D488-E547-9AD3-6E23AA95D163}"/>
              </a:ext>
            </a:extLst>
          </p:cNvPr>
          <p:cNvPicPr>
            <a:picLocks noChangeAspect="1"/>
          </p:cNvPicPr>
          <p:nvPr/>
        </p:nvPicPr>
        <p:blipFill>
          <a:blip r:embed="rId7"/>
          <a:stretch>
            <a:fillRect/>
          </a:stretch>
        </p:blipFill>
        <p:spPr>
          <a:xfrm>
            <a:off x="55124" y="4206426"/>
            <a:ext cx="2852089" cy="695785"/>
          </a:xfrm>
          <a:prstGeom prst="rect">
            <a:avLst/>
          </a:prstGeom>
        </p:spPr>
      </p:pic>
      <p:pic>
        <p:nvPicPr>
          <p:cNvPr id="12" name="Picture 11">
            <a:extLst>
              <a:ext uri="{FF2B5EF4-FFF2-40B4-BE49-F238E27FC236}">
                <a16:creationId xmlns:a16="http://schemas.microsoft.com/office/drawing/2014/main" id="{C4B9C9EF-DDA5-0543-93C8-77A1E71E124A}"/>
              </a:ext>
            </a:extLst>
          </p:cNvPr>
          <p:cNvPicPr>
            <a:picLocks noChangeAspect="1"/>
          </p:cNvPicPr>
          <p:nvPr/>
        </p:nvPicPr>
        <p:blipFill>
          <a:blip r:embed="rId8"/>
          <a:stretch>
            <a:fillRect/>
          </a:stretch>
        </p:blipFill>
        <p:spPr>
          <a:xfrm>
            <a:off x="5650179" y="4375074"/>
            <a:ext cx="1730914" cy="447448"/>
          </a:xfrm>
          <a:prstGeom prst="rect">
            <a:avLst/>
          </a:prstGeom>
        </p:spPr>
      </p:pic>
      <p:pic>
        <p:nvPicPr>
          <p:cNvPr id="13" name="Picture 12">
            <a:extLst>
              <a:ext uri="{FF2B5EF4-FFF2-40B4-BE49-F238E27FC236}">
                <a16:creationId xmlns:a16="http://schemas.microsoft.com/office/drawing/2014/main" id="{B6CE7B0C-143A-0A49-81BA-97FFA124BF9F}"/>
              </a:ext>
            </a:extLst>
          </p:cNvPr>
          <p:cNvPicPr>
            <a:picLocks noChangeAspect="1"/>
          </p:cNvPicPr>
          <p:nvPr/>
        </p:nvPicPr>
        <p:blipFill>
          <a:blip r:embed="rId9"/>
          <a:stretch>
            <a:fillRect/>
          </a:stretch>
        </p:blipFill>
        <p:spPr>
          <a:xfrm>
            <a:off x="7539684" y="4000618"/>
            <a:ext cx="939800" cy="469900"/>
          </a:xfrm>
          <a:prstGeom prst="rect">
            <a:avLst/>
          </a:prstGeom>
        </p:spPr>
      </p:pic>
    </p:spTree>
    <p:extLst>
      <p:ext uri="{BB962C8B-B14F-4D97-AF65-F5344CB8AC3E}">
        <p14:creationId xmlns:p14="http://schemas.microsoft.com/office/powerpoint/2010/main" val="1405494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245100" y="2389902"/>
            <a:ext cx="3898900" cy="2753598"/>
          </a:xfrm>
          <a:prstGeom prst="rect">
            <a:avLst/>
          </a:prstGeom>
        </p:spPr>
      </p:pic>
      <p:sp>
        <p:nvSpPr>
          <p:cNvPr id="7" name="Triangle 6"/>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spTree>
    <p:extLst>
      <p:ext uri="{BB962C8B-B14F-4D97-AF65-F5344CB8AC3E}">
        <p14:creationId xmlns:p14="http://schemas.microsoft.com/office/powerpoint/2010/main" val="1925373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leculesBlue.ai"/>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rot="16200000">
            <a:off x="4142101" y="182346"/>
            <a:ext cx="5041107" cy="4676414"/>
          </a:xfrm>
          <a:prstGeom prst="rect">
            <a:avLst/>
          </a:prstGeom>
        </p:spPr>
      </p:pic>
      <p:sp>
        <p:nvSpPr>
          <p:cNvPr id="8" name="Triangle 7"/>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sp>
        <p:nvSpPr>
          <p:cNvPr id="10" name="TextBox 9">
            <a:extLst>
              <a:ext uri="{FF2B5EF4-FFF2-40B4-BE49-F238E27FC236}">
                <a16:creationId xmlns:a16="http://schemas.microsoft.com/office/drawing/2014/main" id="{8A0FFDA2-C1A7-1D4C-AF9F-03A2AB09FA0B}"/>
              </a:ext>
            </a:extLst>
          </p:cNvPr>
          <p:cNvSpPr txBox="1"/>
          <p:nvPr/>
        </p:nvSpPr>
        <p:spPr>
          <a:xfrm>
            <a:off x="231416" y="990600"/>
            <a:ext cx="6867884" cy="830997"/>
          </a:xfrm>
          <a:prstGeom prst="rect">
            <a:avLst/>
          </a:prstGeom>
          <a:noFill/>
        </p:spPr>
        <p:txBody>
          <a:bodyPr wrap="square" rtlCol="0">
            <a:spAutoFit/>
          </a:bodyPr>
          <a:lstStyle/>
          <a:p>
            <a:pPr marL="285750" indent="-285750">
              <a:buFont typeface="Arial" charset="0"/>
              <a:buChar char="•"/>
            </a:pPr>
            <a:endParaRPr lang="en-US" sz="1600" dirty="0"/>
          </a:p>
          <a:p>
            <a:pPr marL="285750" indent="-285750">
              <a:buFont typeface="Arial" charset="0"/>
              <a:buChar char="•"/>
            </a:pPr>
            <a:endParaRPr lang="en-US" sz="1600" dirty="0"/>
          </a:p>
          <a:p>
            <a:endParaRPr lang="en-US" sz="1600" dirty="0"/>
          </a:p>
        </p:txBody>
      </p:sp>
    </p:spTree>
    <p:extLst>
      <p:ext uri="{BB962C8B-B14F-4D97-AF65-F5344CB8AC3E}">
        <p14:creationId xmlns:p14="http://schemas.microsoft.com/office/powerpoint/2010/main" val="4035302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le 6"/>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pic>
        <p:nvPicPr>
          <p:cNvPr id="3" name="Picture 2"/>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3903369" y="-1220424"/>
            <a:ext cx="7272631" cy="5143500"/>
          </a:xfrm>
          <a:prstGeom prst="rect">
            <a:avLst/>
          </a:prstGeom>
        </p:spPr>
      </p:pic>
    </p:spTree>
    <p:extLst>
      <p:ext uri="{BB962C8B-B14F-4D97-AF65-F5344CB8AC3E}">
        <p14:creationId xmlns:p14="http://schemas.microsoft.com/office/powerpoint/2010/main" val="1002993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A2D735F-2053-CA44-809A-8F7D6621EFC4}"/>
              </a:ext>
            </a:extLst>
          </p:cNvPr>
          <p:cNvPicPr>
            <a:picLocks noChangeAspect="1"/>
          </p:cNvPicPr>
          <p:nvPr/>
        </p:nvPicPr>
        <p:blipFill>
          <a:blip r:embed="rId3"/>
          <a:stretch>
            <a:fillRect/>
          </a:stretch>
        </p:blipFill>
        <p:spPr>
          <a:xfrm>
            <a:off x="180622" y="-210312"/>
            <a:ext cx="8782756" cy="67866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361" y="-1203175"/>
            <a:ext cx="4508500" cy="4245957"/>
          </a:xfrm>
          <a:prstGeom prst="rect">
            <a:avLst/>
          </a:prstGeom>
        </p:spPr>
      </p:pic>
      <p:sp>
        <p:nvSpPr>
          <p:cNvPr id="4" name="Oval 3"/>
          <p:cNvSpPr/>
          <p:nvPr/>
        </p:nvSpPr>
        <p:spPr>
          <a:xfrm>
            <a:off x="-387470" y="-210312"/>
            <a:ext cx="2372677" cy="24181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0" y="579141"/>
            <a:ext cx="1383399" cy="681324"/>
          </a:xfrm>
          <a:prstGeom prst="rect">
            <a:avLst/>
          </a:prstGeom>
        </p:spPr>
      </p:pic>
      <p:sp>
        <p:nvSpPr>
          <p:cNvPr id="6" name="Triangle 5">
            <a:extLst>
              <a:ext uri="{FF2B5EF4-FFF2-40B4-BE49-F238E27FC236}">
                <a16:creationId xmlns:a16="http://schemas.microsoft.com/office/drawing/2014/main" id="{DF02F1DE-7057-7A46-AFD7-14D783693FBB}"/>
              </a:ext>
            </a:extLst>
          </p:cNvPr>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B417A3C-273E-5E4F-B0B9-D58C3CADFC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sp>
        <p:nvSpPr>
          <p:cNvPr id="2" name="TextBox 1">
            <a:extLst>
              <a:ext uri="{FF2B5EF4-FFF2-40B4-BE49-F238E27FC236}">
                <a16:creationId xmlns:a16="http://schemas.microsoft.com/office/drawing/2014/main" id="{B730B34B-AE83-F04B-9803-D3A3B097E242}"/>
              </a:ext>
            </a:extLst>
          </p:cNvPr>
          <p:cNvSpPr txBox="1"/>
          <p:nvPr/>
        </p:nvSpPr>
        <p:spPr>
          <a:xfrm>
            <a:off x="6558506" y="387117"/>
            <a:ext cx="2404872" cy="384048"/>
          </a:xfrm>
          <a:prstGeom prst="rect">
            <a:avLst/>
          </a:prstGeom>
          <a:noFill/>
        </p:spPr>
        <p:txBody>
          <a:bodyPr wrap="square" rtlCol="0">
            <a:spAutoFit/>
          </a:bodyPr>
          <a:lstStyle/>
          <a:p>
            <a:r>
              <a:rPr lang="en-US" dirty="0"/>
              <a:t>Technology Training</a:t>
            </a:r>
          </a:p>
        </p:txBody>
      </p:sp>
    </p:spTree>
    <p:extLst>
      <p:ext uri="{BB962C8B-B14F-4D97-AF65-F5344CB8AC3E}">
        <p14:creationId xmlns:p14="http://schemas.microsoft.com/office/powerpoint/2010/main" val="3344018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le 6"/>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pic>
        <p:nvPicPr>
          <p:cNvPr id="3" name="Picture 2"/>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3903369" y="-1220424"/>
            <a:ext cx="7272631" cy="5143500"/>
          </a:xfrm>
          <a:prstGeom prst="rect">
            <a:avLst/>
          </a:prstGeom>
        </p:spPr>
      </p:pic>
      <p:sp>
        <p:nvSpPr>
          <p:cNvPr id="4" name="TextBox 3">
            <a:extLst>
              <a:ext uri="{FF2B5EF4-FFF2-40B4-BE49-F238E27FC236}">
                <a16:creationId xmlns:a16="http://schemas.microsoft.com/office/drawing/2014/main" id="{7E946E77-4D2E-BD42-B156-D7F9E86B36B6}"/>
              </a:ext>
            </a:extLst>
          </p:cNvPr>
          <p:cNvSpPr txBox="1"/>
          <p:nvPr/>
        </p:nvSpPr>
        <p:spPr>
          <a:xfrm>
            <a:off x="402892" y="277564"/>
            <a:ext cx="3060453" cy="369332"/>
          </a:xfrm>
          <a:prstGeom prst="rect">
            <a:avLst/>
          </a:prstGeom>
          <a:noFill/>
        </p:spPr>
        <p:txBody>
          <a:bodyPr wrap="none" rtlCol="0">
            <a:spAutoFit/>
          </a:bodyPr>
          <a:lstStyle/>
          <a:p>
            <a:r>
              <a:rPr lang="en-US" dirty="0"/>
              <a:t>Tech Skillsets we focus on:</a:t>
            </a:r>
          </a:p>
        </p:txBody>
      </p:sp>
      <p:sp>
        <p:nvSpPr>
          <p:cNvPr id="5" name="TextBox 4">
            <a:extLst>
              <a:ext uri="{FF2B5EF4-FFF2-40B4-BE49-F238E27FC236}">
                <a16:creationId xmlns:a16="http://schemas.microsoft.com/office/drawing/2014/main" id="{98164386-F072-9642-9F90-27FD8A66B200}"/>
              </a:ext>
            </a:extLst>
          </p:cNvPr>
          <p:cNvSpPr txBox="1"/>
          <p:nvPr/>
        </p:nvSpPr>
        <p:spPr>
          <a:xfrm>
            <a:off x="603503" y="758952"/>
            <a:ext cx="2595113" cy="2308324"/>
          </a:xfrm>
          <a:prstGeom prst="rect">
            <a:avLst/>
          </a:prstGeom>
          <a:noFill/>
        </p:spPr>
        <p:txBody>
          <a:bodyPr wrap="square" rtlCol="0">
            <a:spAutoFit/>
          </a:bodyPr>
          <a:lstStyle/>
          <a:p>
            <a:r>
              <a:rPr lang="en-US" b="1" dirty="0"/>
              <a:t>Development</a:t>
            </a:r>
          </a:p>
          <a:p>
            <a:pPr marL="285750" indent="-285750">
              <a:buFont typeface="Arial" panose="020B0604020202020204" pitchFamily="34" charset="0"/>
              <a:buChar char="•"/>
            </a:pPr>
            <a:r>
              <a:rPr lang="en-US" dirty="0"/>
              <a:t>Architects</a:t>
            </a:r>
          </a:p>
          <a:p>
            <a:pPr marL="285750" indent="-285750">
              <a:buFont typeface="Arial" panose="020B0604020202020204" pitchFamily="34" charset="0"/>
              <a:buChar char="•"/>
            </a:pPr>
            <a:r>
              <a:rPr lang="en-US" dirty="0"/>
              <a:t>BI &amp; Analytics </a:t>
            </a:r>
          </a:p>
          <a:p>
            <a:pPr marL="285750" indent="-285750">
              <a:buFont typeface="Arial" panose="020B0604020202020204" pitchFamily="34" charset="0"/>
              <a:buChar char="•"/>
            </a:pPr>
            <a:r>
              <a:rPr lang="en-US" dirty="0"/>
              <a:t>DevOps</a:t>
            </a:r>
          </a:p>
          <a:p>
            <a:pPr marL="285750" indent="-285750">
              <a:buFont typeface="Arial" panose="020B0604020202020204" pitchFamily="34" charset="0"/>
              <a:buChar char="•"/>
            </a:pPr>
            <a:r>
              <a:rPr lang="en-US" dirty="0"/>
              <a:t>Team Leads </a:t>
            </a:r>
          </a:p>
          <a:p>
            <a:pPr marL="285750" indent="-285750">
              <a:buFont typeface="Arial" panose="020B0604020202020204" pitchFamily="34" charset="0"/>
              <a:buChar char="•"/>
            </a:pPr>
            <a:r>
              <a:rPr lang="en-US" dirty="0"/>
              <a:t>Developers</a:t>
            </a:r>
          </a:p>
          <a:p>
            <a:pPr marL="285750" indent="-285750">
              <a:buFont typeface="Arial" panose="020B0604020202020204" pitchFamily="34" charset="0"/>
              <a:buChar char="•"/>
            </a:pPr>
            <a:r>
              <a:rPr lang="en-US" dirty="0"/>
              <a:t>QA </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077AE8D8-09AD-EE4C-8EBE-2C0FCA582D4F}"/>
              </a:ext>
            </a:extLst>
          </p:cNvPr>
          <p:cNvSpPr txBox="1"/>
          <p:nvPr/>
        </p:nvSpPr>
        <p:spPr>
          <a:xfrm>
            <a:off x="2777124" y="778122"/>
            <a:ext cx="2677336" cy="1754326"/>
          </a:xfrm>
          <a:prstGeom prst="rect">
            <a:avLst/>
          </a:prstGeom>
          <a:noFill/>
        </p:spPr>
        <p:txBody>
          <a:bodyPr wrap="none" rtlCol="0">
            <a:spAutoFit/>
          </a:bodyPr>
          <a:lstStyle/>
          <a:p>
            <a:r>
              <a:rPr lang="en-US" b="1" dirty="0"/>
              <a:t>Functional</a:t>
            </a:r>
          </a:p>
          <a:p>
            <a:pPr marL="285750" indent="-285750">
              <a:buFont typeface="Arial" panose="020B0604020202020204" pitchFamily="34" charset="0"/>
              <a:buChar char="•"/>
            </a:pPr>
            <a:r>
              <a:rPr lang="en-US" dirty="0"/>
              <a:t>Program Manager</a:t>
            </a:r>
          </a:p>
          <a:p>
            <a:pPr marL="285750" indent="-285750">
              <a:buFont typeface="Arial" panose="020B0604020202020204" pitchFamily="34" charset="0"/>
              <a:buChar char="•"/>
            </a:pPr>
            <a:r>
              <a:rPr lang="en-US" dirty="0"/>
              <a:t>Project Manager</a:t>
            </a:r>
          </a:p>
          <a:p>
            <a:pPr marL="285750" indent="-285750">
              <a:buFont typeface="Arial" panose="020B0604020202020204" pitchFamily="34" charset="0"/>
              <a:buChar char="•"/>
            </a:pPr>
            <a:r>
              <a:rPr lang="en-US" dirty="0"/>
              <a:t>Business Analyst</a:t>
            </a:r>
          </a:p>
          <a:p>
            <a:pPr marL="285750" indent="-285750">
              <a:buFont typeface="Arial" panose="020B0604020202020204" pitchFamily="34" charset="0"/>
              <a:buChar char="•"/>
            </a:pPr>
            <a:r>
              <a:rPr lang="en-US" dirty="0"/>
              <a:t>Product Owner</a:t>
            </a:r>
          </a:p>
          <a:p>
            <a:pPr marL="285750" indent="-285750">
              <a:buFont typeface="Arial" panose="020B0604020202020204" pitchFamily="34" charset="0"/>
              <a:buChar char="•"/>
            </a:pPr>
            <a:r>
              <a:rPr lang="en-US" dirty="0"/>
              <a:t>Project Coordinator</a:t>
            </a:r>
          </a:p>
        </p:txBody>
      </p:sp>
      <p:sp>
        <p:nvSpPr>
          <p:cNvPr id="9" name="TextBox 8">
            <a:extLst>
              <a:ext uri="{FF2B5EF4-FFF2-40B4-BE49-F238E27FC236}">
                <a16:creationId xmlns:a16="http://schemas.microsoft.com/office/drawing/2014/main" id="{F65688E3-ACD8-3044-91E9-78FF61D5ED29}"/>
              </a:ext>
            </a:extLst>
          </p:cNvPr>
          <p:cNvSpPr txBox="1"/>
          <p:nvPr/>
        </p:nvSpPr>
        <p:spPr>
          <a:xfrm>
            <a:off x="5567772" y="778122"/>
            <a:ext cx="3228769" cy="2585323"/>
          </a:xfrm>
          <a:prstGeom prst="rect">
            <a:avLst/>
          </a:prstGeom>
          <a:noFill/>
        </p:spPr>
        <p:txBody>
          <a:bodyPr wrap="none" rtlCol="0">
            <a:spAutoFit/>
          </a:bodyPr>
          <a:lstStyle/>
          <a:p>
            <a:r>
              <a:rPr lang="en-US" b="1" dirty="0"/>
              <a:t>Infrastructure</a:t>
            </a:r>
          </a:p>
          <a:p>
            <a:pPr marL="285750" indent="-285750">
              <a:buFont typeface="Arial" panose="020B0604020202020204" pitchFamily="34" charset="0"/>
              <a:buChar char="•"/>
            </a:pPr>
            <a:r>
              <a:rPr lang="en-US" dirty="0"/>
              <a:t>Security Architects </a:t>
            </a:r>
          </a:p>
          <a:p>
            <a:pPr marL="285750" indent="-285750">
              <a:buFont typeface="Arial" panose="020B0604020202020204" pitchFamily="34" charset="0"/>
              <a:buChar char="•"/>
            </a:pPr>
            <a:r>
              <a:rPr lang="en-US" dirty="0"/>
              <a:t>Network &amp; Sys Engineers </a:t>
            </a:r>
          </a:p>
          <a:p>
            <a:pPr marL="285750" indent="-285750">
              <a:buFont typeface="Arial" panose="020B0604020202020204" pitchFamily="34" charset="0"/>
              <a:buChar char="•"/>
            </a:pPr>
            <a:r>
              <a:rPr lang="en-US" dirty="0"/>
              <a:t>Network &amp; Sys Admins </a:t>
            </a:r>
          </a:p>
          <a:p>
            <a:pPr marL="285750" indent="-285750">
              <a:buFont typeface="Arial" panose="020B0604020202020204" pitchFamily="34" charset="0"/>
              <a:buChar char="•"/>
            </a:pPr>
            <a:r>
              <a:rPr lang="en-US" dirty="0"/>
              <a:t>Information Security</a:t>
            </a:r>
          </a:p>
          <a:p>
            <a:pPr marL="285750" indent="-285750">
              <a:buFont typeface="Arial" panose="020B0604020202020204" pitchFamily="34" charset="0"/>
              <a:buChar char="•"/>
            </a:pPr>
            <a:r>
              <a:rPr lang="en-US" dirty="0"/>
              <a:t>Data Warehousing </a:t>
            </a:r>
          </a:p>
          <a:p>
            <a:pPr marL="285750" indent="-285750">
              <a:buFont typeface="Arial" panose="020B0604020202020204" pitchFamily="34" charset="0"/>
              <a:buChar char="•"/>
            </a:pPr>
            <a:r>
              <a:rPr lang="en-US" dirty="0"/>
              <a:t>SOC/NOC </a:t>
            </a:r>
          </a:p>
          <a:p>
            <a:pPr marL="285750" indent="-285750">
              <a:buFont typeface="Arial" panose="020B0604020202020204" pitchFamily="34" charset="0"/>
              <a:buChar char="•"/>
            </a:pPr>
            <a:endParaRPr lang="en-US" dirty="0"/>
          </a:p>
          <a:p>
            <a:endParaRPr lang="en-US" dirty="0"/>
          </a:p>
        </p:txBody>
      </p:sp>
      <p:pic>
        <p:nvPicPr>
          <p:cNvPr id="11" name="Picture 10">
            <a:extLst>
              <a:ext uri="{FF2B5EF4-FFF2-40B4-BE49-F238E27FC236}">
                <a16:creationId xmlns:a16="http://schemas.microsoft.com/office/drawing/2014/main" id="{7141A6AA-3A8A-3D4C-8ACC-6F716B3E8F41}"/>
              </a:ext>
            </a:extLst>
          </p:cNvPr>
          <p:cNvPicPr>
            <a:picLocks noChangeAspect="1"/>
          </p:cNvPicPr>
          <p:nvPr/>
        </p:nvPicPr>
        <p:blipFill>
          <a:blip r:embed="rId5"/>
          <a:stretch>
            <a:fillRect/>
          </a:stretch>
        </p:blipFill>
        <p:spPr>
          <a:xfrm>
            <a:off x="219123" y="2924080"/>
            <a:ext cx="2677336" cy="2065210"/>
          </a:xfrm>
          <a:prstGeom prst="rect">
            <a:avLst/>
          </a:prstGeom>
        </p:spPr>
      </p:pic>
      <p:pic>
        <p:nvPicPr>
          <p:cNvPr id="13" name="Picture 12">
            <a:extLst>
              <a:ext uri="{FF2B5EF4-FFF2-40B4-BE49-F238E27FC236}">
                <a16:creationId xmlns:a16="http://schemas.microsoft.com/office/drawing/2014/main" id="{5053EAE5-363B-5449-9140-1F1203E3C25B}"/>
              </a:ext>
            </a:extLst>
          </p:cNvPr>
          <p:cNvPicPr>
            <a:picLocks noChangeAspect="1"/>
          </p:cNvPicPr>
          <p:nvPr/>
        </p:nvPicPr>
        <p:blipFill>
          <a:blip r:embed="rId6"/>
          <a:stretch>
            <a:fillRect/>
          </a:stretch>
        </p:blipFill>
        <p:spPr>
          <a:xfrm>
            <a:off x="3463346" y="2640509"/>
            <a:ext cx="1170668" cy="2512332"/>
          </a:xfrm>
          <a:prstGeom prst="rect">
            <a:avLst/>
          </a:prstGeom>
        </p:spPr>
      </p:pic>
      <p:pic>
        <p:nvPicPr>
          <p:cNvPr id="15" name="Picture 14">
            <a:extLst>
              <a:ext uri="{FF2B5EF4-FFF2-40B4-BE49-F238E27FC236}">
                <a16:creationId xmlns:a16="http://schemas.microsoft.com/office/drawing/2014/main" id="{7A273E45-2D4E-A048-B270-29309E8F2407}"/>
              </a:ext>
            </a:extLst>
          </p:cNvPr>
          <p:cNvPicPr>
            <a:picLocks noChangeAspect="1"/>
          </p:cNvPicPr>
          <p:nvPr/>
        </p:nvPicPr>
        <p:blipFill>
          <a:blip r:embed="rId7"/>
          <a:stretch>
            <a:fillRect/>
          </a:stretch>
        </p:blipFill>
        <p:spPr>
          <a:xfrm>
            <a:off x="5983350" y="3020199"/>
            <a:ext cx="1898514" cy="1805753"/>
          </a:xfrm>
          <a:prstGeom prst="rect">
            <a:avLst/>
          </a:prstGeom>
        </p:spPr>
      </p:pic>
    </p:spTree>
    <p:extLst>
      <p:ext uri="{BB962C8B-B14F-4D97-AF65-F5344CB8AC3E}">
        <p14:creationId xmlns:p14="http://schemas.microsoft.com/office/powerpoint/2010/main" val="2110142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le 6"/>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pic>
        <p:nvPicPr>
          <p:cNvPr id="3" name="Picture 2"/>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3903369" y="-1220424"/>
            <a:ext cx="7272631" cy="5143500"/>
          </a:xfrm>
          <a:prstGeom prst="rect">
            <a:avLst/>
          </a:prstGeom>
        </p:spPr>
      </p:pic>
      <p:sp>
        <p:nvSpPr>
          <p:cNvPr id="4" name="TextBox 3">
            <a:extLst>
              <a:ext uri="{FF2B5EF4-FFF2-40B4-BE49-F238E27FC236}">
                <a16:creationId xmlns:a16="http://schemas.microsoft.com/office/drawing/2014/main" id="{25FC0530-7383-4342-9136-9740048BFFD1}"/>
              </a:ext>
            </a:extLst>
          </p:cNvPr>
          <p:cNvSpPr txBox="1"/>
          <p:nvPr/>
        </p:nvSpPr>
        <p:spPr>
          <a:xfrm>
            <a:off x="2308220" y="374904"/>
            <a:ext cx="3190297" cy="369332"/>
          </a:xfrm>
          <a:prstGeom prst="rect">
            <a:avLst/>
          </a:prstGeom>
          <a:noFill/>
        </p:spPr>
        <p:txBody>
          <a:bodyPr wrap="none" rtlCol="0">
            <a:spAutoFit/>
          </a:bodyPr>
          <a:lstStyle/>
          <a:p>
            <a:r>
              <a:rPr lang="en-US" b="1" dirty="0"/>
              <a:t>2 Main Sides of Technology</a:t>
            </a:r>
          </a:p>
        </p:txBody>
      </p:sp>
      <p:sp>
        <p:nvSpPr>
          <p:cNvPr id="5" name="TextBox 4">
            <a:extLst>
              <a:ext uri="{FF2B5EF4-FFF2-40B4-BE49-F238E27FC236}">
                <a16:creationId xmlns:a16="http://schemas.microsoft.com/office/drawing/2014/main" id="{8688CB49-981A-394C-90B5-A98D26D83768}"/>
              </a:ext>
            </a:extLst>
          </p:cNvPr>
          <p:cNvSpPr txBox="1"/>
          <p:nvPr/>
        </p:nvSpPr>
        <p:spPr>
          <a:xfrm>
            <a:off x="329196" y="1028160"/>
            <a:ext cx="4242803" cy="3970318"/>
          </a:xfrm>
          <a:prstGeom prst="rect">
            <a:avLst/>
          </a:prstGeom>
          <a:noFill/>
        </p:spPr>
        <p:txBody>
          <a:bodyPr wrap="square" rtlCol="0">
            <a:spAutoFit/>
          </a:bodyPr>
          <a:lstStyle/>
          <a:p>
            <a:pPr marL="285750" indent="-285750">
              <a:buFont typeface="Arial" panose="020B0604020202020204" pitchFamily="34" charset="0"/>
              <a:buChar char="•"/>
            </a:pPr>
            <a:r>
              <a:rPr lang="en-US" b="1" dirty="0"/>
              <a:t>Infrastructure / Hardware</a:t>
            </a:r>
          </a:p>
          <a:p>
            <a:pPr marL="742950" lvl="1" indent="-285750">
              <a:buFont typeface="Arial" panose="020B0604020202020204" pitchFamily="34" charset="0"/>
              <a:buChar char="•"/>
            </a:pPr>
            <a:r>
              <a:rPr lang="en-US" dirty="0"/>
              <a:t>Computers, Networks, Storage</a:t>
            </a:r>
          </a:p>
          <a:p>
            <a:pPr marL="742950" lvl="1" indent="-285750">
              <a:buFont typeface="Arial" panose="020B0604020202020204" pitchFamily="34" charset="0"/>
              <a:buChar char="•"/>
            </a:pPr>
            <a:r>
              <a:rPr lang="en-US" dirty="0"/>
              <a:t>Build, Maintain, Manage </a:t>
            </a:r>
          </a:p>
          <a:p>
            <a:pPr marL="742950" lvl="1" indent="-285750">
              <a:buFont typeface="Arial" panose="020B0604020202020204" pitchFamily="34" charset="0"/>
              <a:buChar char="•"/>
            </a:pPr>
            <a:r>
              <a:rPr lang="en-US" dirty="0"/>
              <a:t>Servers</a:t>
            </a:r>
          </a:p>
          <a:p>
            <a:pPr marL="742950" lvl="1" indent="-285750">
              <a:buFont typeface="Arial" panose="020B0604020202020204" pitchFamily="34" charset="0"/>
              <a:buChar char="•"/>
            </a:pPr>
            <a:r>
              <a:rPr lang="en-US" dirty="0"/>
              <a:t>Database i.e. storage and backup</a:t>
            </a:r>
          </a:p>
          <a:p>
            <a:pPr marL="742950" lvl="1" indent="-285750">
              <a:buFont typeface="Arial" panose="020B0604020202020204" pitchFamily="34" charset="0"/>
              <a:buChar char="•"/>
            </a:pPr>
            <a:r>
              <a:rPr lang="en-US" dirty="0"/>
              <a:t>Network Equipment</a:t>
            </a:r>
          </a:p>
          <a:p>
            <a:pPr marL="742950" lvl="1" indent="-285750">
              <a:buFont typeface="Arial" panose="020B0604020202020204" pitchFamily="34" charset="0"/>
              <a:buChar char="•"/>
            </a:pPr>
            <a:r>
              <a:rPr lang="en-US" dirty="0"/>
              <a:t>Desktop and Laptops</a:t>
            </a:r>
          </a:p>
          <a:p>
            <a:pPr marL="742950" lvl="1" indent="-285750">
              <a:buFont typeface="Arial" panose="020B0604020202020204" pitchFamily="34" charset="0"/>
              <a:buChar char="•"/>
            </a:pPr>
            <a:r>
              <a:rPr lang="en-US" dirty="0"/>
              <a:t>Email &amp; Phones</a:t>
            </a:r>
          </a:p>
          <a:p>
            <a:pPr marL="742950" lvl="1" indent="-285750">
              <a:buFont typeface="Arial" panose="020B0604020202020204" pitchFamily="34" charset="0"/>
              <a:buChar char="•"/>
            </a:pPr>
            <a:r>
              <a:rPr lang="en-US" dirty="0"/>
              <a:t>This is what is moving to the “cloud” or “virtual”</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F3D5D0D1-B966-4C48-BA6B-03EBF9BC63CF}"/>
              </a:ext>
            </a:extLst>
          </p:cNvPr>
          <p:cNvSpPr txBox="1"/>
          <p:nvPr/>
        </p:nvSpPr>
        <p:spPr>
          <a:xfrm>
            <a:off x="4295176" y="1038950"/>
            <a:ext cx="4419601"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Software (SDLC)</a:t>
            </a:r>
          </a:p>
          <a:p>
            <a:pPr marL="742950" lvl="1" indent="-285750">
              <a:buFont typeface="Arial" panose="020B0604020202020204" pitchFamily="34" charset="0"/>
              <a:buChar char="•"/>
            </a:pPr>
            <a:r>
              <a:rPr lang="en-US" dirty="0"/>
              <a:t>Application Dev vs System Dev</a:t>
            </a:r>
          </a:p>
          <a:p>
            <a:pPr marL="1200150" lvl="2" indent="-285750">
              <a:buFont typeface="Arial" panose="020B0604020202020204" pitchFamily="34" charset="0"/>
              <a:buChar char="•"/>
            </a:pPr>
            <a:r>
              <a:rPr lang="en-US" dirty="0"/>
              <a:t>App Dev</a:t>
            </a:r>
          </a:p>
          <a:p>
            <a:pPr marL="1200150" lvl="2" indent="-285750">
              <a:buFont typeface="Arial" panose="020B0604020202020204" pitchFamily="34" charset="0"/>
              <a:buChar char="•"/>
            </a:pPr>
            <a:r>
              <a:rPr lang="en-US" dirty="0"/>
              <a:t>Web Dev</a:t>
            </a:r>
          </a:p>
          <a:p>
            <a:pPr marL="1200150" lvl="2" indent="-285750">
              <a:buFont typeface="Arial" panose="020B0604020202020204" pitchFamily="34" charset="0"/>
              <a:buChar char="•"/>
            </a:pPr>
            <a:r>
              <a:rPr lang="en-US" dirty="0"/>
              <a:t>Mobile Dev</a:t>
            </a:r>
          </a:p>
          <a:p>
            <a:pPr marL="1200150" lvl="2" indent="-285750">
              <a:buFont typeface="Arial" panose="020B0604020202020204" pitchFamily="34" charset="0"/>
              <a:buChar char="•"/>
            </a:pPr>
            <a:r>
              <a:rPr lang="en-US" dirty="0"/>
              <a:t>Cloud</a:t>
            </a:r>
          </a:p>
        </p:txBody>
      </p:sp>
    </p:spTree>
    <p:extLst>
      <p:ext uri="{BB962C8B-B14F-4D97-AF65-F5344CB8AC3E}">
        <p14:creationId xmlns:p14="http://schemas.microsoft.com/office/powerpoint/2010/main" val="706096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245100" y="2389902"/>
            <a:ext cx="3898900" cy="2753598"/>
          </a:xfrm>
          <a:prstGeom prst="rect">
            <a:avLst/>
          </a:prstGeom>
        </p:spPr>
      </p:pic>
      <p:sp>
        <p:nvSpPr>
          <p:cNvPr id="7" name="Triangle 6"/>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sp>
        <p:nvSpPr>
          <p:cNvPr id="3" name="TextBox 2">
            <a:extLst>
              <a:ext uri="{FF2B5EF4-FFF2-40B4-BE49-F238E27FC236}">
                <a16:creationId xmlns:a16="http://schemas.microsoft.com/office/drawing/2014/main" id="{94AB09E9-54F3-9544-8E3D-C73580E5032A}"/>
              </a:ext>
            </a:extLst>
          </p:cNvPr>
          <p:cNvSpPr txBox="1"/>
          <p:nvPr/>
        </p:nvSpPr>
        <p:spPr>
          <a:xfrm>
            <a:off x="142240" y="409372"/>
            <a:ext cx="6199133" cy="369332"/>
          </a:xfrm>
          <a:prstGeom prst="rect">
            <a:avLst/>
          </a:prstGeom>
          <a:noFill/>
        </p:spPr>
        <p:txBody>
          <a:bodyPr wrap="none" rtlCol="0">
            <a:spAutoFit/>
          </a:bodyPr>
          <a:lstStyle/>
          <a:p>
            <a:r>
              <a:rPr lang="en-US" dirty="0"/>
              <a:t>What is the SDLC or Software Development Lifecycle?</a:t>
            </a:r>
          </a:p>
        </p:txBody>
      </p:sp>
      <p:sp>
        <p:nvSpPr>
          <p:cNvPr id="6" name="TextBox 5">
            <a:extLst>
              <a:ext uri="{FF2B5EF4-FFF2-40B4-BE49-F238E27FC236}">
                <a16:creationId xmlns:a16="http://schemas.microsoft.com/office/drawing/2014/main" id="{FCE33790-029D-8045-A782-E476B8E2727D}"/>
              </a:ext>
            </a:extLst>
          </p:cNvPr>
          <p:cNvSpPr txBox="1"/>
          <p:nvPr/>
        </p:nvSpPr>
        <p:spPr>
          <a:xfrm>
            <a:off x="436880" y="999252"/>
            <a:ext cx="5189721"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t>SDLC is a process that produces software with the highest quality and lowest cost in the shortest time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SDLC includes a detailed plan for how to develop, alter, maintain, and replace a software system</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SDLC involves several distinct stages, including planning, design, building, testing, deployment and maintenance.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Popular SDLC models include Waterfall, Agile &amp; SCRUM</a:t>
            </a:r>
          </a:p>
        </p:txBody>
      </p:sp>
      <p:pic>
        <p:nvPicPr>
          <p:cNvPr id="12" name="Picture 11">
            <a:extLst>
              <a:ext uri="{FF2B5EF4-FFF2-40B4-BE49-F238E27FC236}">
                <a16:creationId xmlns:a16="http://schemas.microsoft.com/office/drawing/2014/main" id="{C245BB30-958B-044B-8B96-5FAFD64F092C}"/>
              </a:ext>
            </a:extLst>
          </p:cNvPr>
          <p:cNvPicPr>
            <a:picLocks noChangeAspect="1"/>
          </p:cNvPicPr>
          <p:nvPr/>
        </p:nvPicPr>
        <p:blipFill>
          <a:blip r:embed="rId5"/>
          <a:stretch>
            <a:fillRect/>
          </a:stretch>
        </p:blipFill>
        <p:spPr>
          <a:xfrm>
            <a:off x="5545321" y="772160"/>
            <a:ext cx="3335506" cy="3335506"/>
          </a:xfrm>
          <a:prstGeom prst="rect">
            <a:avLst/>
          </a:prstGeom>
        </p:spPr>
      </p:pic>
    </p:spTree>
    <p:extLst>
      <p:ext uri="{BB962C8B-B14F-4D97-AF65-F5344CB8AC3E}">
        <p14:creationId xmlns:p14="http://schemas.microsoft.com/office/powerpoint/2010/main" val="100396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245100" y="2389902"/>
            <a:ext cx="3898900" cy="2753598"/>
          </a:xfrm>
          <a:prstGeom prst="rect">
            <a:avLst/>
          </a:prstGeom>
        </p:spPr>
      </p:pic>
      <p:sp>
        <p:nvSpPr>
          <p:cNvPr id="7" name="Triangle 6"/>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sp>
        <p:nvSpPr>
          <p:cNvPr id="6" name="TextBox 5">
            <a:extLst>
              <a:ext uri="{FF2B5EF4-FFF2-40B4-BE49-F238E27FC236}">
                <a16:creationId xmlns:a16="http://schemas.microsoft.com/office/drawing/2014/main" id="{FCE33790-029D-8045-A782-E476B8E2727D}"/>
              </a:ext>
            </a:extLst>
          </p:cNvPr>
          <p:cNvSpPr txBox="1"/>
          <p:nvPr/>
        </p:nvSpPr>
        <p:spPr>
          <a:xfrm>
            <a:off x="263173" y="500036"/>
            <a:ext cx="5189721" cy="4247317"/>
          </a:xfrm>
          <a:prstGeom prst="rect">
            <a:avLst/>
          </a:prstGeom>
          <a:noFill/>
        </p:spPr>
        <p:txBody>
          <a:bodyPr wrap="square" rtlCol="0">
            <a:spAutoFit/>
          </a:bodyPr>
          <a:lstStyle/>
          <a:p>
            <a:r>
              <a:rPr lang="en-US" sz="1200" b="1" dirty="0"/>
              <a:t>Planning:</a:t>
            </a:r>
            <a:r>
              <a:rPr lang="en-US" sz="1200" dirty="0"/>
              <a:t> Identifying a need, consideration of solution options, and possibly considering the features of competing applications.</a:t>
            </a:r>
          </a:p>
          <a:p>
            <a:endParaRPr lang="en-US" sz="1200" b="1" dirty="0"/>
          </a:p>
          <a:p>
            <a:r>
              <a:rPr lang="en-US" sz="1200" b="1" dirty="0"/>
              <a:t>Analysis:</a:t>
            </a:r>
            <a:r>
              <a:rPr lang="en-US" sz="1200" dirty="0"/>
              <a:t> Documenting the functional requirements for the application and anticipating potential problems that may be encountered.</a:t>
            </a:r>
          </a:p>
          <a:p>
            <a:endParaRPr lang="en-US" sz="1200" b="1" dirty="0"/>
          </a:p>
          <a:p>
            <a:r>
              <a:rPr lang="en-US" sz="1200" b="1" dirty="0"/>
              <a:t>Design:</a:t>
            </a:r>
            <a:r>
              <a:rPr lang="en-US" sz="1200" dirty="0"/>
              <a:t> Defining how the app will work and what features and components it will have.</a:t>
            </a:r>
          </a:p>
          <a:p>
            <a:endParaRPr lang="en-US" sz="1200" b="1" dirty="0"/>
          </a:p>
          <a:p>
            <a:r>
              <a:rPr lang="en-US" sz="1200" b="1" dirty="0"/>
              <a:t>Implementation / Construction:</a:t>
            </a:r>
            <a:r>
              <a:rPr lang="en-US" sz="1200" dirty="0"/>
              <a:t> This is where the actual programming occurs using the requirements and design as a guideline.</a:t>
            </a:r>
          </a:p>
          <a:p>
            <a:endParaRPr lang="en-US" sz="1200" b="1" dirty="0"/>
          </a:p>
          <a:p>
            <a:r>
              <a:rPr lang="en-US" sz="1200" b="1" dirty="0"/>
              <a:t>Testing / Integration:</a:t>
            </a:r>
            <a:r>
              <a:rPr lang="en-US" sz="1200" dirty="0"/>
              <a:t> Try out the application, looking for errors and confirming that documented requirements are met. Then making the application available for people to use.</a:t>
            </a:r>
          </a:p>
          <a:p>
            <a:endParaRPr lang="en-US" sz="1200" b="1" dirty="0"/>
          </a:p>
          <a:p>
            <a:r>
              <a:rPr lang="en-US" sz="1200" b="1" dirty="0"/>
              <a:t>Maintenance / Support:</a:t>
            </a:r>
            <a:r>
              <a:rPr lang="en-US" sz="1200" dirty="0"/>
              <a:t> Monitor user experience. Sometimes recommendations for revisions arise. If those recommendations are pursued, they will go through the lifecycle also.</a:t>
            </a:r>
          </a:p>
          <a:p>
            <a:endParaRPr lang="en-US" dirty="0"/>
          </a:p>
        </p:txBody>
      </p:sp>
      <p:pic>
        <p:nvPicPr>
          <p:cNvPr id="12" name="Picture 11">
            <a:extLst>
              <a:ext uri="{FF2B5EF4-FFF2-40B4-BE49-F238E27FC236}">
                <a16:creationId xmlns:a16="http://schemas.microsoft.com/office/drawing/2014/main" id="{C245BB30-958B-044B-8B96-5FAFD64F092C}"/>
              </a:ext>
            </a:extLst>
          </p:cNvPr>
          <p:cNvPicPr>
            <a:picLocks noChangeAspect="1"/>
          </p:cNvPicPr>
          <p:nvPr/>
        </p:nvPicPr>
        <p:blipFill>
          <a:blip r:embed="rId5"/>
          <a:stretch>
            <a:fillRect/>
          </a:stretch>
        </p:blipFill>
        <p:spPr>
          <a:xfrm>
            <a:off x="5545321" y="772160"/>
            <a:ext cx="3335506" cy="3335506"/>
          </a:xfrm>
          <a:prstGeom prst="rect">
            <a:avLst/>
          </a:prstGeom>
        </p:spPr>
      </p:pic>
    </p:spTree>
    <p:extLst>
      <p:ext uri="{BB962C8B-B14F-4D97-AF65-F5344CB8AC3E}">
        <p14:creationId xmlns:p14="http://schemas.microsoft.com/office/powerpoint/2010/main" val="443790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leculesBlue.ai"/>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rot="16200000">
            <a:off x="4142101" y="182346"/>
            <a:ext cx="5041107" cy="4676414"/>
          </a:xfrm>
          <a:prstGeom prst="rect">
            <a:avLst/>
          </a:prstGeom>
        </p:spPr>
      </p:pic>
      <p:sp>
        <p:nvSpPr>
          <p:cNvPr id="8" name="Triangle 7"/>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sp>
        <p:nvSpPr>
          <p:cNvPr id="10" name="TextBox 9">
            <a:extLst>
              <a:ext uri="{FF2B5EF4-FFF2-40B4-BE49-F238E27FC236}">
                <a16:creationId xmlns:a16="http://schemas.microsoft.com/office/drawing/2014/main" id="{8A0FFDA2-C1A7-1D4C-AF9F-03A2AB09FA0B}"/>
              </a:ext>
            </a:extLst>
          </p:cNvPr>
          <p:cNvSpPr txBox="1"/>
          <p:nvPr/>
        </p:nvSpPr>
        <p:spPr>
          <a:xfrm>
            <a:off x="231416" y="990600"/>
            <a:ext cx="6402644" cy="1723549"/>
          </a:xfrm>
          <a:prstGeom prst="rect">
            <a:avLst/>
          </a:prstGeom>
          <a:noFill/>
        </p:spPr>
        <p:txBody>
          <a:bodyPr wrap="square" rtlCol="0">
            <a:spAutoFit/>
          </a:bodyPr>
          <a:lstStyle/>
          <a:p>
            <a:pPr marL="285750" indent="-285750">
              <a:buFont typeface="Arial" panose="020B0604020202020204" pitchFamily="34" charset="0"/>
              <a:buChar char="•"/>
            </a:pPr>
            <a:r>
              <a:rPr lang="en-US" b="1" dirty="0"/>
              <a:t>Waterfall</a:t>
            </a:r>
            <a:r>
              <a:rPr lang="en-US" dirty="0"/>
              <a:t> means a linear approach to development.</a:t>
            </a:r>
          </a:p>
          <a:p>
            <a:pPr marL="285750" indent="-285750">
              <a:buFont typeface="Arial" panose="020B0604020202020204" pitchFamily="34" charset="0"/>
              <a:buChar char="•"/>
            </a:pPr>
            <a:r>
              <a:rPr lang="en-US" dirty="0"/>
              <a:t>This is a sequential model where software development is segregated into a sequence of pre -defined phases – including feasibility, planning, design, build, test, production, and support.</a:t>
            </a:r>
            <a:endParaRPr lang="en-US" sz="1600" dirty="0"/>
          </a:p>
          <a:p>
            <a:pPr marL="285750" indent="-285750">
              <a:buFont typeface="Arial" panose="020B0604020202020204" pitchFamily="34" charset="0"/>
              <a:buChar char="•"/>
            </a:pPr>
            <a:endParaRPr lang="en-US" sz="1600" dirty="0"/>
          </a:p>
        </p:txBody>
      </p:sp>
      <p:sp>
        <p:nvSpPr>
          <p:cNvPr id="2" name="TextBox 1">
            <a:extLst>
              <a:ext uri="{FF2B5EF4-FFF2-40B4-BE49-F238E27FC236}">
                <a16:creationId xmlns:a16="http://schemas.microsoft.com/office/drawing/2014/main" id="{558B5643-C588-2042-90B7-D068F97B5ABB}"/>
              </a:ext>
            </a:extLst>
          </p:cNvPr>
          <p:cNvSpPr txBox="1"/>
          <p:nvPr/>
        </p:nvSpPr>
        <p:spPr>
          <a:xfrm>
            <a:off x="231416" y="301323"/>
            <a:ext cx="5984331" cy="369332"/>
          </a:xfrm>
          <a:prstGeom prst="rect">
            <a:avLst/>
          </a:prstGeom>
          <a:noFill/>
        </p:spPr>
        <p:txBody>
          <a:bodyPr wrap="none" rtlCol="0">
            <a:spAutoFit/>
          </a:bodyPr>
          <a:lstStyle/>
          <a:p>
            <a:r>
              <a:rPr lang="en-US" dirty="0"/>
              <a:t>What are common Methodologies within the SDLC?</a:t>
            </a:r>
          </a:p>
        </p:txBody>
      </p:sp>
      <p:pic>
        <p:nvPicPr>
          <p:cNvPr id="3" name="Picture 2">
            <a:extLst>
              <a:ext uri="{FF2B5EF4-FFF2-40B4-BE49-F238E27FC236}">
                <a16:creationId xmlns:a16="http://schemas.microsoft.com/office/drawing/2014/main" id="{FDBF054F-9B7A-2A4B-9DAC-4D31552DE65D}"/>
              </a:ext>
            </a:extLst>
          </p:cNvPr>
          <p:cNvPicPr>
            <a:picLocks noChangeAspect="1"/>
          </p:cNvPicPr>
          <p:nvPr/>
        </p:nvPicPr>
        <p:blipFill>
          <a:blip r:embed="rId4"/>
          <a:stretch>
            <a:fillRect/>
          </a:stretch>
        </p:blipFill>
        <p:spPr>
          <a:xfrm>
            <a:off x="6327750" y="1944362"/>
            <a:ext cx="2673112" cy="1603867"/>
          </a:xfrm>
          <a:prstGeom prst="rect">
            <a:avLst/>
          </a:prstGeom>
        </p:spPr>
      </p:pic>
      <p:sp>
        <p:nvSpPr>
          <p:cNvPr id="4" name="TextBox 3">
            <a:extLst>
              <a:ext uri="{FF2B5EF4-FFF2-40B4-BE49-F238E27FC236}">
                <a16:creationId xmlns:a16="http://schemas.microsoft.com/office/drawing/2014/main" id="{421BF3A3-B373-3C4F-94CF-2759C7C918F4}"/>
              </a:ext>
            </a:extLst>
          </p:cNvPr>
          <p:cNvSpPr txBox="1"/>
          <p:nvPr/>
        </p:nvSpPr>
        <p:spPr>
          <a:xfrm>
            <a:off x="218022" y="2217718"/>
            <a:ext cx="6335822" cy="3139321"/>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The </a:t>
            </a:r>
            <a:r>
              <a:rPr lang="en-US" b="1" dirty="0"/>
              <a:t>Agile</a:t>
            </a:r>
            <a:r>
              <a:rPr lang="en-US" dirty="0"/>
              <a:t> model provides continuous iteration of development and testing in the software development process. </a:t>
            </a:r>
          </a:p>
          <a:p>
            <a:pPr marL="285750" indent="-285750">
              <a:buFont typeface="Arial" panose="020B0604020202020204" pitchFamily="34" charset="0"/>
              <a:buChar char="•"/>
            </a:pPr>
            <a:r>
              <a:rPr lang="en-US" dirty="0"/>
              <a:t>In this methodology, development and testing activities are concurrent (unlike in Waterfall). Agile allows more communication between developers, managers, testers, and customers.</a:t>
            </a:r>
          </a:p>
          <a:p>
            <a:pPr marL="742950" lvl="1" indent="-285750">
              <a:buFont typeface="Arial" panose="020B0604020202020204" pitchFamily="34" charset="0"/>
              <a:buChar char="•"/>
            </a:pPr>
            <a:r>
              <a:rPr lang="en-US" dirty="0"/>
              <a:t>Typically handling “Sprints” of 2-4 weeks</a:t>
            </a:r>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35137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245100" y="2389902"/>
            <a:ext cx="3898900" cy="2753598"/>
          </a:xfrm>
          <a:prstGeom prst="rect">
            <a:avLst/>
          </a:prstGeom>
        </p:spPr>
      </p:pic>
      <p:sp>
        <p:nvSpPr>
          <p:cNvPr id="7" name="Triangle 6"/>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sp>
        <p:nvSpPr>
          <p:cNvPr id="2" name="TextBox 1">
            <a:extLst>
              <a:ext uri="{FF2B5EF4-FFF2-40B4-BE49-F238E27FC236}">
                <a16:creationId xmlns:a16="http://schemas.microsoft.com/office/drawing/2014/main" id="{6CDF889E-A010-1A4E-B83B-964AD0E52375}"/>
              </a:ext>
            </a:extLst>
          </p:cNvPr>
          <p:cNvSpPr txBox="1"/>
          <p:nvPr/>
        </p:nvSpPr>
        <p:spPr>
          <a:xfrm>
            <a:off x="310896" y="227640"/>
            <a:ext cx="5296643" cy="369332"/>
          </a:xfrm>
          <a:prstGeom prst="rect">
            <a:avLst/>
          </a:prstGeom>
          <a:noFill/>
        </p:spPr>
        <p:txBody>
          <a:bodyPr wrap="none" rtlCol="0">
            <a:spAutoFit/>
          </a:bodyPr>
          <a:lstStyle/>
          <a:p>
            <a:r>
              <a:rPr lang="en-US" b="1" dirty="0"/>
              <a:t>Types of Software Development / Engineering</a:t>
            </a:r>
          </a:p>
        </p:txBody>
      </p:sp>
      <p:sp>
        <p:nvSpPr>
          <p:cNvPr id="5" name="TextBox 4">
            <a:extLst>
              <a:ext uri="{FF2B5EF4-FFF2-40B4-BE49-F238E27FC236}">
                <a16:creationId xmlns:a16="http://schemas.microsoft.com/office/drawing/2014/main" id="{068B96FE-E0BB-5F4C-B7FE-00E7B8135C1C}"/>
              </a:ext>
            </a:extLst>
          </p:cNvPr>
          <p:cNvSpPr txBox="1"/>
          <p:nvPr/>
        </p:nvSpPr>
        <p:spPr>
          <a:xfrm>
            <a:off x="317079" y="1002089"/>
            <a:ext cx="3685031" cy="3416320"/>
          </a:xfrm>
          <a:prstGeom prst="rect">
            <a:avLst/>
          </a:prstGeom>
          <a:noFill/>
        </p:spPr>
        <p:txBody>
          <a:bodyPr wrap="square" rtlCol="0">
            <a:spAutoFit/>
          </a:bodyPr>
          <a:lstStyle/>
          <a:p>
            <a:pPr marL="285750" indent="-285750">
              <a:buFont typeface="Arial" panose="020B0604020202020204" pitchFamily="34" charset="0"/>
              <a:buChar char="•"/>
            </a:pPr>
            <a:r>
              <a:rPr lang="en-US" dirty="0"/>
              <a:t>Front-End Engineer</a:t>
            </a:r>
          </a:p>
          <a:p>
            <a:pPr marL="742950" lvl="1" indent="-285750">
              <a:buFont typeface="Arial" panose="020B0604020202020204" pitchFamily="34" charset="0"/>
              <a:buChar char="•"/>
            </a:pPr>
            <a:r>
              <a:rPr lang="en-US" dirty="0"/>
              <a:t>“Client-Side Developer”</a:t>
            </a:r>
          </a:p>
          <a:p>
            <a:pPr marL="285750" indent="-285750">
              <a:buFont typeface="Arial" panose="020B0604020202020204" pitchFamily="34" charset="0"/>
              <a:buChar char="•"/>
            </a:pPr>
            <a:r>
              <a:rPr lang="en-US" dirty="0"/>
              <a:t>Back-End Engineer</a:t>
            </a:r>
          </a:p>
          <a:p>
            <a:pPr marL="742950" lvl="1" indent="-285750">
              <a:buFont typeface="Arial" panose="020B0604020202020204" pitchFamily="34" charset="0"/>
              <a:buChar char="•"/>
            </a:pPr>
            <a:r>
              <a:rPr lang="en-US" dirty="0"/>
              <a:t>“Server-Side Developer”</a:t>
            </a:r>
          </a:p>
          <a:p>
            <a:pPr marL="285750" indent="-285750">
              <a:buFont typeface="Arial" panose="020B0604020202020204" pitchFamily="34" charset="0"/>
              <a:buChar char="•"/>
            </a:pPr>
            <a:r>
              <a:rPr lang="en-US" dirty="0"/>
              <a:t>Application Engineer</a:t>
            </a:r>
          </a:p>
          <a:p>
            <a:pPr marL="742950" lvl="1" indent="-285750">
              <a:buFont typeface="Arial" panose="020B0604020202020204" pitchFamily="34" charset="0"/>
              <a:buChar char="•"/>
            </a:pPr>
            <a:r>
              <a:rPr lang="en-US" dirty="0"/>
              <a:t>Full Stack Engineer</a:t>
            </a:r>
          </a:p>
          <a:p>
            <a:pPr marL="285750" indent="-285750">
              <a:buFont typeface="Arial" panose="020B0604020202020204" pitchFamily="34" charset="0"/>
              <a:buChar char="•"/>
            </a:pPr>
            <a:r>
              <a:rPr lang="en-US" dirty="0"/>
              <a:t>Mobile Developer</a:t>
            </a:r>
          </a:p>
          <a:p>
            <a:pPr marL="742950" lvl="1" indent="-285750">
              <a:buFont typeface="Arial" panose="020B0604020202020204" pitchFamily="34" charset="0"/>
              <a:buChar char="•"/>
            </a:pPr>
            <a:r>
              <a:rPr lang="en-US" dirty="0"/>
              <a:t>“App Development”</a:t>
            </a:r>
          </a:p>
          <a:p>
            <a:pPr marL="285750" indent="-285750">
              <a:buFont typeface="Arial" panose="020B0604020202020204" pitchFamily="34" charset="0"/>
              <a:buChar char="•"/>
            </a:pPr>
            <a:r>
              <a:rPr lang="en-US" dirty="0"/>
              <a:t>Software Engineer in Test (QA Engineer)</a:t>
            </a:r>
          </a:p>
          <a:p>
            <a:pPr marL="285750" indent="-285750">
              <a:buFont typeface="Arial" panose="020B0604020202020204" pitchFamily="34" charset="0"/>
              <a:buChar char="•"/>
            </a:pPr>
            <a:r>
              <a:rPr lang="en-US" dirty="0"/>
              <a:t>DevOps Engineer</a:t>
            </a:r>
          </a:p>
          <a:p>
            <a:pPr marL="285750" indent="-285750">
              <a:buFont typeface="Arial" panose="020B0604020202020204" pitchFamily="34" charset="0"/>
              <a:buChar char="•"/>
            </a:pPr>
            <a:r>
              <a:rPr lang="en-US" dirty="0"/>
              <a:t>Security Engineer</a:t>
            </a:r>
          </a:p>
        </p:txBody>
      </p:sp>
      <p:pic>
        <p:nvPicPr>
          <p:cNvPr id="9" name="Picture 8">
            <a:extLst>
              <a:ext uri="{FF2B5EF4-FFF2-40B4-BE49-F238E27FC236}">
                <a16:creationId xmlns:a16="http://schemas.microsoft.com/office/drawing/2014/main" id="{A20AE36E-5628-FA42-ACB5-508BBD160E81}"/>
              </a:ext>
            </a:extLst>
          </p:cNvPr>
          <p:cNvPicPr>
            <a:picLocks noChangeAspect="1"/>
          </p:cNvPicPr>
          <p:nvPr/>
        </p:nvPicPr>
        <p:blipFill>
          <a:blip r:embed="rId5"/>
          <a:stretch>
            <a:fillRect/>
          </a:stretch>
        </p:blipFill>
        <p:spPr>
          <a:xfrm>
            <a:off x="4002110" y="914400"/>
            <a:ext cx="5076166" cy="2637227"/>
          </a:xfrm>
          <a:prstGeom prst="rect">
            <a:avLst/>
          </a:prstGeom>
        </p:spPr>
      </p:pic>
    </p:spTree>
    <p:extLst>
      <p:ext uri="{BB962C8B-B14F-4D97-AF65-F5344CB8AC3E}">
        <p14:creationId xmlns:p14="http://schemas.microsoft.com/office/powerpoint/2010/main" val="3783106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leculesBlue.ai"/>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16200000">
            <a:off x="4142101" y="182346"/>
            <a:ext cx="5041107" cy="4676414"/>
          </a:xfrm>
          <a:prstGeom prst="rect">
            <a:avLst/>
          </a:prstGeom>
        </p:spPr>
      </p:pic>
      <p:sp>
        <p:nvSpPr>
          <p:cNvPr id="8" name="Triangle 7"/>
          <p:cNvSpPr/>
          <p:nvPr/>
        </p:nvSpPr>
        <p:spPr>
          <a:xfrm rot="1337758">
            <a:off x="8162752" y="3922425"/>
            <a:ext cx="1366132" cy="1608955"/>
          </a:xfrm>
          <a:prstGeom prst="triangle">
            <a:avLst/>
          </a:prstGeom>
          <a:solidFill>
            <a:srgbClr val="14131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1278" y="4747353"/>
            <a:ext cx="726998" cy="358047"/>
          </a:xfrm>
          <a:prstGeom prst="rect">
            <a:avLst/>
          </a:prstGeom>
        </p:spPr>
      </p:pic>
      <p:sp>
        <p:nvSpPr>
          <p:cNvPr id="2" name="TextBox 1">
            <a:extLst>
              <a:ext uri="{FF2B5EF4-FFF2-40B4-BE49-F238E27FC236}">
                <a16:creationId xmlns:a16="http://schemas.microsoft.com/office/drawing/2014/main" id="{F68CF8C9-1DD2-934D-8057-1B66DEE76B18}"/>
              </a:ext>
            </a:extLst>
          </p:cNvPr>
          <p:cNvSpPr txBox="1"/>
          <p:nvPr/>
        </p:nvSpPr>
        <p:spPr>
          <a:xfrm>
            <a:off x="509726" y="304087"/>
            <a:ext cx="4427815" cy="646331"/>
          </a:xfrm>
          <a:prstGeom prst="rect">
            <a:avLst/>
          </a:prstGeom>
          <a:noFill/>
        </p:spPr>
        <p:txBody>
          <a:bodyPr wrap="none" rtlCol="0">
            <a:spAutoFit/>
          </a:bodyPr>
          <a:lstStyle/>
          <a:p>
            <a:r>
              <a:rPr lang="en-US" b="1" dirty="0"/>
              <a:t>Front-End Developer / Web Developer</a:t>
            </a:r>
          </a:p>
          <a:p>
            <a:endParaRPr lang="en-US" dirty="0"/>
          </a:p>
        </p:txBody>
      </p:sp>
      <p:sp>
        <p:nvSpPr>
          <p:cNvPr id="3" name="TextBox 2">
            <a:extLst>
              <a:ext uri="{FF2B5EF4-FFF2-40B4-BE49-F238E27FC236}">
                <a16:creationId xmlns:a16="http://schemas.microsoft.com/office/drawing/2014/main" id="{F127A5C1-5C7E-C54E-93A3-DF8658DDCA61}"/>
              </a:ext>
            </a:extLst>
          </p:cNvPr>
          <p:cNvSpPr txBox="1"/>
          <p:nvPr/>
        </p:nvSpPr>
        <p:spPr>
          <a:xfrm>
            <a:off x="236725" y="779771"/>
            <a:ext cx="4672399" cy="1754326"/>
          </a:xfrm>
          <a:prstGeom prst="rect">
            <a:avLst/>
          </a:prstGeom>
          <a:noFill/>
        </p:spPr>
        <p:txBody>
          <a:bodyPr wrap="square" rtlCol="0">
            <a:spAutoFit/>
          </a:bodyPr>
          <a:lstStyle/>
          <a:p>
            <a:pPr marL="285750" indent="-285750">
              <a:buFont typeface="Arial" panose="020B0604020202020204" pitchFamily="34" charset="0"/>
              <a:buChar char="•"/>
            </a:pPr>
            <a:r>
              <a:rPr lang="en-US" dirty="0"/>
              <a:t>A software engineer who specializes in the development of the user interface (UI) is called a front-end engineer. The user interfaces include visual elements like layouts and aesthetics. </a:t>
            </a:r>
          </a:p>
        </p:txBody>
      </p:sp>
      <p:pic>
        <p:nvPicPr>
          <p:cNvPr id="4" name="Picture 3">
            <a:extLst>
              <a:ext uri="{FF2B5EF4-FFF2-40B4-BE49-F238E27FC236}">
                <a16:creationId xmlns:a16="http://schemas.microsoft.com/office/drawing/2014/main" id="{ADE0A9C8-49BA-CA40-AA32-3EF6CC719EA2}"/>
              </a:ext>
            </a:extLst>
          </p:cNvPr>
          <p:cNvPicPr>
            <a:picLocks noChangeAspect="1"/>
          </p:cNvPicPr>
          <p:nvPr/>
        </p:nvPicPr>
        <p:blipFill>
          <a:blip r:embed="rId5"/>
          <a:stretch>
            <a:fillRect/>
          </a:stretch>
        </p:blipFill>
        <p:spPr>
          <a:xfrm>
            <a:off x="4834653" y="304087"/>
            <a:ext cx="4227701" cy="2308324"/>
          </a:xfrm>
          <a:prstGeom prst="rect">
            <a:avLst/>
          </a:prstGeom>
        </p:spPr>
      </p:pic>
      <p:sp>
        <p:nvSpPr>
          <p:cNvPr id="5" name="TextBox 4">
            <a:extLst>
              <a:ext uri="{FF2B5EF4-FFF2-40B4-BE49-F238E27FC236}">
                <a16:creationId xmlns:a16="http://schemas.microsoft.com/office/drawing/2014/main" id="{9245934C-8218-264E-A075-11F40A790F60}"/>
              </a:ext>
            </a:extLst>
          </p:cNvPr>
          <p:cNvSpPr txBox="1"/>
          <p:nvPr/>
        </p:nvSpPr>
        <p:spPr>
          <a:xfrm>
            <a:off x="220323" y="2732783"/>
            <a:ext cx="867055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Front-end engineers deal with cross browser capability and fixing bugs to ensure an excellent visual presentation of the UI. Thus, they work with the code that runs on different user devices, browsers, and operating systems. Developing a responsive application also comes under this.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you need to know: HTML, JavaScript, Django, C/C++, ASP.NET, PHP, Python, Ruby, Rails etc.</a:t>
            </a:r>
          </a:p>
          <a:p>
            <a:endParaRPr lang="en-US" dirty="0"/>
          </a:p>
        </p:txBody>
      </p:sp>
    </p:spTree>
    <p:extLst>
      <p:ext uri="{BB962C8B-B14F-4D97-AF65-F5344CB8AC3E}">
        <p14:creationId xmlns:p14="http://schemas.microsoft.com/office/powerpoint/2010/main" val="1069423003"/>
      </p:ext>
    </p:extLst>
  </p:cSld>
  <p:clrMapOvr>
    <a:masterClrMapping/>
  </p:clrMapOvr>
</p:sld>
</file>

<file path=ppt/theme/theme1.xml><?xml version="1.0" encoding="utf-8"?>
<a:theme xmlns:a="http://schemas.openxmlformats.org/drawingml/2006/main" name="Office Theme">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D9C5334021DC49B81FEF789DF1CAA6" ma:contentTypeVersion="4" ma:contentTypeDescription="Create a new document." ma:contentTypeScope="" ma:versionID="97edd88f746b1427b3a35dfb715b1aa7">
  <xsd:schema xmlns:xsd="http://www.w3.org/2001/XMLSchema" xmlns:xs="http://www.w3.org/2001/XMLSchema" xmlns:p="http://schemas.microsoft.com/office/2006/metadata/properties" xmlns:ns2="de5095c5-15e7-425f-a97c-f62d8d78a2b9" targetNamespace="http://schemas.microsoft.com/office/2006/metadata/properties" ma:root="true" ma:fieldsID="477f585ff5dd432a2233cbf80efe8d8e" ns2:_="">
    <xsd:import namespace="de5095c5-15e7-425f-a97c-f62d8d78a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095c5-15e7-425f-a97c-f62d8d78a2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63EC253-C182-4C4A-A48A-0899BFFB3FB6}"/>
</file>

<file path=docProps/app.xml><?xml version="1.0" encoding="utf-8"?>
<Properties xmlns="http://schemas.openxmlformats.org/officeDocument/2006/extended-properties" xmlns:vt="http://schemas.openxmlformats.org/officeDocument/2006/docPropsVTypes">
  <Template>FNEMasterTemplateForThemePreview.pptx</Template>
  <TotalTime>47127</TotalTime>
  <Words>1543</Words>
  <Application>Microsoft Macintosh PowerPoint</Application>
  <PresentationFormat>On-screen Show (16:9)</PresentationFormat>
  <Paragraphs>149</Paragraphs>
  <Slides>19</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Chad Bald</cp:lastModifiedBy>
  <cp:revision>544</cp:revision>
  <cp:lastPrinted>2016-12-15T19:59:56Z</cp:lastPrinted>
  <dcterms:created xsi:type="dcterms:W3CDTF">2010-04-12T23:12:02Z</dcterms:created>
  <dcterms:modified xsi:type="dcterms:W3CDTF">2020-01-20T21:40:21Z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0x01010045D9C5334021DC49B81FEF789DF1CAA6</vt:lpwstr>
  </property>
  <property fmtid="{D5CDD505-2E9C-101B-9397-08002B2CF9AE}" pid="3" name="Order">
    <vt:r8>1700</vt:r8>
  </property>
  <property fmtid="{D5CDD505-2E9C-101B-9397-08002B2CF9AE}" pid="4" name="TemplateUrl">
    <vt:lpwstr/>
  </property>
  <property fmtid="{D5CDD505-2E9C-101B-9397-08002B2CF9AE}" pid="5" name="_CopySource">
    <vt:lpwstr>http://optomi.sharepoint.com/TeamSite/OPTOMI Marketing/templateminusLogo.pptx</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ies>
</file>