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24"/>
  </p:notesMasterIdLst>
  <p:sldIdLst>
    <p:sldId id="298" r:id="rId5"/>
    <p:sldId id="339" r:id="rId6"/>
    <p:sldId id="364" r:id="rId7"/>
    <p:sldId id="358" r:id="rId8"/>
    <p:sldId id="363" r:id="rId9"/>
    <p:sldId id="371" r:id="rId10"/>
    <p:sldId id="373" r:id="rId11"/>
    <p:sldId id="354" r:id="rId12"/>
    <p:sldId id="376" r:id="rId13"/>
    <p:sldId id="367" r:id="rId14"/>
    <p:sldId id="375" r:id="rId15"/>
    <p:sldId id="370" r:id="rId16"/>
    <p:sldId id="365" r:id="rId17"/>
    <p:sldId id="369" r:id="rId18"/>
    <p:sldId id="361" r:id="rId19"/>
    <p:sldId id="362" r:id="rId20"/>
    <p:sldId id="372" r:id="rId21"/>
    <p:sldId id="368" r:id="rId22"/>
    <p:sldId id="273"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37"/>
    <a:srgbClr val="3176A3"/>
    <a:srgbClr val="2660AA"/>
    <a:srgbClr val="000000"/>
    <a:srgbClr val="1413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51" autoAdjust="0"/>
    <p:restoredTop sz="86190"/>
  </p:normalViewPr>
  <p:slideViewPr>
    <p:cSldViewPr snapToGrid="0" snapToObjects="1">
      <p:cViewPr varScale="1">
        <p:scale>
          <a:sx n="146" d="100"/>
          <a:sy n="146" d="100"/>
        </p:scale>
        <p:origin x="328" y="16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7B50D-28EC-7248-8E4F-59A2B2758E72}" type="datetimeFigureOut">
              <a:rPr lang="en-US" smtClean="0"/>
              <a:t>12/21/22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9BDCB-9809-5E4E-A4DA-5900A2CCA376}" type="slidenum">
              <a:rPr lang="en-US" smtClean="0"/>
              <a:t>‹#›</a:t>
            </a:fld>
            <a:endParaRPr lang="en-US"/>
          </a:p>
        </p:txBody>
      </p:sp>
    </p:spTree>
    <p:extLst>
      <p:ext uri="{BB962C8B-B14F-4D97-AF65-F5344CB8AC3E}">
        <p14:creationId xmlns:p14="http://schemas.microsoft.com/office/powerpoint/2010/main" val="131200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9BDCB-9809-5E4E-A4DA-5900A2CCA376}" type="slidenum">
              <a:rPr lang="en-US" smtClean="0"/>
              <a:t>1</a:t>
            </a:fld>
            <a:endParaRPr lang="en-US"/>
          </a:p>
        </p:txBody>
      </p:sp>
    </p:spTree>
    <p:extLst>
      <p:ext uri="{BB962C8B-B14F-4D97-AF65-F5344CB8AC3E}">
        <p14:creationId xmlns:p14="http://schemas.microsoft.com/office/powerpoint/2010/main" val="26695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9BDCB-9809-5E4E-A4DA-5900A2CCA376}" type="slidenum">
              <a:rPr lang="en-US" smtClean="0"/>
              <a:t>2</a:t>
            </a:fld>
            <a:endParaRPr lang="en-US"/>
          </a:p>
        </p:txBody>
      </p:sp>
    </p:spTree>
    <p:extLst>
      <p:ext uri="{BB962C8B-B14F-4D97-AF65-F5344CB8AC3E}">
        <p14:creationId xmlns:p14="http://schemas.microsoft.com/office/powerpoint/2010/main" val="365258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Data Architect – build out entire business intelligence framework.</a:t>
            </a:r>
          </a:p>
          <a:p>
            <a:pPr marL="285750" indent="-285750">
              <a:buFont typeface="Arial" panose="020B0604020202020204" pitchFamily="34" charset="0"/>
              <a:buChar char="•"/>
            </a:pPr>
            <a:r>
              <a:rPr lang="en-US" dirty="0"/>
              <a:t>Data Engineer – build pipelines to move data and transform data. </a:t>
            </a:r>
          </a:p>
          <a:p>
            <a:pPr marL="285750" indent="-285750">
              <a:buFont typeface="Arial" panose="020B0604020202020204" pitchFamily="34" charset="0"/>
              <a:buChar char="•"/>
            </a:pPr>
            <a:r>
              <a:rPr lang="en-US" dirty="0"/>
              <a:t>Database Administrator – maintain and update the physical database, keep it secure. </a:t>
            </a:r>
          </a:p>
          <a:p>
            <a:pPr marL="285750" indent="-285750">
              <a:buFont typeface="Arial" panose="020B0604020202020204" pitchFamily="34" charset="0"/>
              <a:buChar char="•"/>
            </a:pPr>
            <a:r>
              <a:rPr lang="en-US" dirty="0"/>
              <a:t>Tableau Developer – develop visualizations utilizing Tableau.</a:t>
            </a:r>
          </a:p>
          <a:p>
            <a:pPr marL="285750" indent="-285750">
              <a:buFont typeface="Arial" panose="020B0604020202020204" pitchFamily="34" charset="0"/>
              <a:buChar char="•"/>
            </a:pPr>
            <a:r>
              <a:rPr lang="en-US" dirty="0"/>
              <a:t>Power BI Developer – develop visualizations utilizing Power BI.</a:t>
            </a:r>
          </a:p>
          <a:p>
            <a:pPr marL="285750" indent="-285750">
              <a:buFont typeface="Arial" panose="020B0604020202020204" pitchFamily="34" charset="0"/>
              <a:buChar char="•"/>
            </a:pPr>
            <a:r>
              <a:rPr lang="en-US" dirty="0"/>
              <a:t>Data Analyst – assist in moving data throughout the organization, typically more entry level. </a:t>
            </a:r>
          </a:p>
          <a:p>
            <a:endParaRPr lang="en-US" dirty="0"/>
          </a:p>
        </p:txBody>
      </p:sp>
      <p:sp>
        <p:nvSpPr>
          <p:cNvPr id="4" name="Slide Number Placeholder 3"/>
          <p:cNvSpPr>
            <a:spLocks noGrp="1"/>
          </p:cNvSpPr>
          <p:nvPr>
            <p:ph type="sldNum" sz="quarter" idx="5"/>
          </p:nvPr>
        </p:nvSpPr>
        <p:spPr/>
        <p:txBody>
          <a:bodyPr/>
          <a:lstStyle/>
          <a:p>
            <a:fld id="{4279BDCB-9809-5E4E-A4DA-5900A2CCA376}" type="slidenum">
              <a:rPr lang="en-US" smtClean="0"/>
              <a:t>3</a:t>
            </a:fld>
            <a:endParaRPr lang="en-US"/>
          </a:p>
        </p:txBody>
      </p:sp>
    </p:spTree>
    <p:extLst>
      <p:ext uri="{BB962C8B-B14F-4D97-AF65-F5344CB8AC3E}">
        <p14:creationId xmlns:p14="http://schemas.microsoft.com/office/powerpoint/2010/main" val="285809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9BDCB-9809-5E4E-A4DA-5900A2CCA376}" type="slidenum">
              <a:rPr lang="en-US" smtClean="0"/>
              <a:t>4</a:t>
            </a:fld>
            <a:endParaRPr lang="en-US"/>
          </a:p>
        </p:txBody>
      </p:sp>
    </p:spTree>
    <p:extLst>
      <p:ext uri="{BB962C8B-B14F-4D97-AF65-F5344CB8AC3E}">
        <p14:creationId xmlns:p14="http://schemas.microsoft.com/office/powerpoint/2010/main" val="16026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9BDCB-9809-5E4E-A4DA-5900A2CCA376}" type="slidenum">
              <a:rPr lang="en-US" smtClean="0"/>
              <a:t>8</a:t>
            </a:fld>
            <a:endParaRPr lang="en-US"/>
          </a:p>
        </p:txBody>
      </p:sp>
    </p:spTree>
    <p:extLst>
      <p:ext uri="{BB962C8B-B14F-4D97-AF65-F5344CB8AC3E}">
        <p14:creationId xmlns:p14="http://schemas.microsoft.com/office/powerpoint/2010/main" val="80019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9BDCB-9809-5E4E-A4DA-5900A2CCA376}" type="slidenum">
              <a:rPr lang="en-US" smtClean="0"/>
              <a:t>10</a:t>
            </a:fld>
            <a:endParaRPr lang="en-US"/>
          </a:p>
        </p:txBody>
      </p:sp>
    </p:spTree>
    <p:extLst>
      <p:ext uri="{BB962C8B-B14F-4D97-AF65-F5344CB8AC3E}">
        <p14:creationId xmlns:p14="http://schemas.microsoft.com/office/powerpoint/2010/main" val="38446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279BDCB-9809-5E4E-A4DA-5900A2CCA376}" type="slidenum">
              <a:rPr lang="en-US" smtClean="0"/>
              <a:t>15</a:t>
            </a:fld>
            <a:endParaRPr lang="en-US"/>
          </a:p>
        </p:txBody>
      </p:sp>
    </p:spTree>
    <p:extLst>
      <p:ext uri="{BB962C8B-B14F-4D97-AF65-F5344CB8AC3E}">
        <p14:creationId xmlns:p14="http://schemas.microsoft.com/office/powerpoint/2010/main" val="169800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279BDCB-9809-5E4E-A4DA-5900A2CCA376}" type="slidenum">
              <a:rPr lang="en-US" smtClean="0"/>
              <a:t>16</a:t>
            </a:fld>
            <a:endParaRPr lang="en-US"/>
          </a:p>
        </p:txBody>
      </p:sp>
    </p:spTree>
    <p:extLst>
      <p:ext uri="{BB962C8B-B14F-4D97-AF65-F5344CB8AC3E}">
        <p14:creationId xmlns:p14="http://schemas.microsoft.com/office/powerpoint/2010/main" val="50528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ACDB3CC-F982-40F9-8DD6-BCC9AFBF44BD}" type="datetime1">
              <a:rPr lang="en-US" smtClean="0"/>
              <a:pPr/>
              <a:t>12/21/22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2367701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12/21/22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13964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12/21/22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09092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12/21/22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61564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A9E7B99-7C3F-4BC3-B7B8-7E1F8C620B24}" type="datetime1">
              <a:rPr lang="en-US" smtClean="0"/>
              <a:pPr/>
              <a:t>12/21/22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3075380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8C2560D-EC28-3B41-86E8-18F1CE0113B4}" type="datetimeFigureOut">
              <a:rPr lang="en-US" smtClean="0"/>
              <a:t>12/21/22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87141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68C2560D-EC28-3B41-86E8-18F1CE0113B4}" type="datetimeFigureOut">
              <a:rPr lang="en-US" smtClean="0"/>
              <a:t>12/21/22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13129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2560D-EC28-3B41-86E8-18F1CE0113B4}" type="datetimeFigureOut">
              <a:rPr lang="en-US" smtClean="0"/>
              <a:t>12/21/22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1077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581190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68C2560D-EC28-3B41-86E8-18F1CE0113B4}" type="datetimeFigureOut">
              <a:rPr lang="en-US" smtClean="0"/>
              <a:t>12/21/22</a:t>
            </a:fld>
            <a:endParaRPr lang="en-US"/>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2911017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8C2560D-EC28-3B41-86E8-18F1CE0113B4}" type="datetimeFigureOut">
              <a:rPr lang="en-US" smtClean="0"/>
              <a:t>12/21/22</a:t>
            </a:fld>
            <a:endParaRPr lang="en-US"/>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02306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68C2560D-EC28-3B41-86E8-18F1CE0113B4}" type="datetimeFigureOut">
              <a:rPr lang="en-US" smtClean="0"/>
              <a:t>12/21/22</a:t>
            </a:fld>
            <a:endParaRPr lang="en-US"/>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5027190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E642F1F7-6246-4C87-B941-6957B32BD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3688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E9BD2BE-1231-9C48-9B16-419AEF6C0F32}"/>
              </a:ext>
            </a:extLst>
          </p:cNvPr>
          <p:cNvSpPr/>
          <p:nvPr/>
        </p:nvSpPr>
        <p:spPr>
          <a:xfrm>
            <a:off x="1322886" y="3124136"/>
            <a:ext cx="6498227" cy="632855"/>
          </a:xfrm>
          <a:prstGeom prst="rect">
            <a:avLst/>
          </a:prstGeom>
        </p:spPr>
        <p:txBody>
          <a:bodyPr vert="horz" lIns="274320" tIns="182880" rIns="274320" bIns="182880" rtlCol="0" anchor="ctr" anchorCtr="1">
            <a:normAutofit fontScale="92500" lnSpcReduction="20000"/>
          </a:bodyPr>
          <a:lstStyle/>
          <a:p>
            <a:pPr algn="ctr" defTabSz="914400">
              <a:lnSpc>
                <a:spcPct val="90000"/>
              </a:lnSpc>
              <a:spcBef>
                <a:spcPct val="0"/>
              </a:spcBef>
              <a:spcAft>
                <a:spcPts val="600"/>
              </a:spcAft>
            </a:pPr>
            <a:r>
              <a:rPr lang="en-US" sz="2400" b="0" cap="all" spc="200" dirty="0">
                <a:ln w="0"/>
                <a:solidFill>
                  <a:srgbClr val="262626"/>
                </a:solidFill>
                <a:effectLst>
                  <a:outerShdw blurRad="38100" dist="19050" dir="2700000" algn="tl" rotWithShape="0">
                    <a:schemeClr val="dk1">
                      <a:alpha val="40000"/>
                    </a:schemeClr>
                  </a:outerShdw>
                </a:effectLst>
                <a:latin typeface="Helvetica Neue" panose="02000503000000020004" pitchFamily="2" charset="0"/>
                <a:ea typeface="Helvetica Neue" panose="02000503000000020004" pitchFamily="2" charset="0"/>
                <a:cs typeface="Helvetica Neue" panose="02000503000000020004" pitchFamily="2" charset="0"/>
              </a:rPr>
              <a:t>Data Modernization</a:t>
            </a:r>
          </a:p>
        </p:txBody>
      </p:sp>
      <p:pic>
        <p:nvPicPr>
          <p:cNvPr id="1026" name="Picture 2" descr="Optomi Professional Services | LinkedIn">
            <a:extLst>
              <a:ext uri="{FF2B5EF4-FFF2-40B4-BE49-F238E27FC236}">
                <a16:creationId xmlns:a16="http://schemas.microsoft.com/office/drawing/2014/main" id="{B3245467-0E34-AA49-AC60-34868F79EF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684" y="711047"/>
            <a:ext cx="1935670" cy="193567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6"/>
          <p:cNvPicPr>
            <a:picLocks noChangeAspect="1"/>
          </p:cNvPicPr>
          <p:nvPr/>
        </p:nvPicPr>
        <p:blipFill rotWithShape="1">
          <a:blip r:embed="rId4">
            <a:extLst>
              <a:ext uri="{28A0092B-C50C-407E-A947-70E740481C1C}">
                <a14:useLocalDpi xmlns:a14="http://schemas.microsoft.com/office/drawing/2010/main" val="0"/>
              </a:ext>
            </a:extLst>
          </a:blip>
          <a:srcRect r="17129" b="34964"/>
          <a:stretch/>
        </p:blipFill>
        <p:spPr bwMode="auto">
          <a:xfrm>
            <a:off x="2644576" y="1470574"/>
            <a:ext cx="1604110" cy="384774"/>
          </a:xfrm>
          <a:prstGeom prst="rect">
            <a:avLst/>
          </a:prstGeom>
          <a:noFill/>
          <a:extLst>
            <a:ext uri="{909E8E84-426E-40dd-AFC4-6F175D3DCCD1}">
              <a14:hiddenFill xmlns:a14="http://schemas.microsoft.com/office/drawing/2010/main" xmlns="">
                <a:solidFill>
                  <a:srgbClr val="FFFFFF">
                    <a:alpha val="25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10"/>
          <p:cNvPicPr>
            <a:picLocks noChangeAspect="1"/>
          </p:cNvPicPr>
          <p:nvPr/>
        </p:nvPicPr>
        <p:blipFill rotWithShape="1">
          <a:blip r:embed="rId5">
            <a:extLst>
              <a:ext uri="{28A0092B-C50C-407E-A947-70E740481C1C}">
                <a14:useLocalDpi xmlns:a14="http://schemas.microsoft.com/office/drawing/2010/main" val="0"/>
              </a:ext>
            </a:extLst>
          </a:blip>
          <a:srcRect r="13586"/>
          <a:stretch/>
        </p:blipFill>
        <p:spPr bwMode="auto">
          <a:xfrm>
            <a:off x="4632324" y="1442742"/>
            <a:ext cx="1672682" cy="472281"/>
          </a:xfrm>
          <a:prstGeom prst="rect">
            <a:avLst/>
          </a:prstGeom>
          <a:noFill/>
          <a:extLst>
            <a:ext uri="{909E8E84-426E-40dd-AFC4-6F175D3DCCD1}">
              <a14:hiddenFill xmlns:a14="http://schemas.microsoft.com/office/drawing/2010/main" xmlns="">
                <a:solidFill>
                  <a:srgbClr val="FFFFFF">
                    <a:alpha val="23000"/>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11"/>
          <p:cNvPicPr>
            <a:picLocks noChangeAspect="1"/>
          </p:cNvPicPr>
          <p:nvPr/>
        </p:nvPicPr>
        <p:blipFill rotWithShape="1">
          <a:blip r:embed="rId6">
            <a:extLst>
              <a:ext uri="{28A0092B-C50C-407E-A947-70E740481C1C}">
                <a14:useLocalDpi xmlns:a14="http://schemas.microsoft.com/office/drawing/2010/main" val="0"/>
              </a:ext>
            </a:extLst>
          </a:blip>
          <a:srcRect r="13586" b="-26997"/>
          <a:stretch/>
        </p:blipFill>
        <p:spPr bwMode="auto">
          <a:xfrm>
            <a:off x="6688644" y="1525540"/>
            <a:ext cx="1672682" cy="389483"/>
          </a:xfrm>
          <a:prstGeom prst="rect">
            <a:avLst/>
          </a:prstGeom>
          <a:noFill/>
          <a:extLst>
            <a:ext uri="{909E8E84-426E-40dd-AFC4-6F175D3DCCD1}">
              <a14:hiddenFill xmlns:a14="http://schemas.microsoft.com/office/drawing/2010/main" xmlns="">
                <a:solidFill>
                  <a:srgbClr val="FFFFFF">
                    <a:alpha val="24001"/>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a:extLst>
              <a:ext uri="{FF2B5EF4-FFF2-40B4-BE49-F238E27FC236}">
                <a16:creationId xmlns:a16="http://schemas.microsoft.com/office/drawing/2014/main" id="{67236CC2-6301-C646-B64C-0BB4D2C6BE3E}"/>
              </a:ext>
            </a:extLst>
          </p:cNvPr>
          <p:cNvSpPr txBox="1">
            <a:spLocks/>
          </p:cNvSpPr>
          <p:nvPr/>
        </p:nvSpPr>
        <p:spPr>
          <a:xfrm>
            <a:off x="1143000" y="2899574"/>
            <a:ext cx="6858000" cy="17907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solidFill>
                <a:schemeClr val="bg1">
                  <a:lumMod val="65000"/>
                </a:schemeClr>
              </a:solidFill>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783035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lecules.png">
            <a:extLst>
              <a:ext uri="{FF2B5EF4-FFF2-40B4-BE49-F238E27FC236}">
                <a16:creationId xmlns:a16="http://schemas.microsoft.com/office/drawing/2014/main" id="{3BA325C3-62E6-4CC0-01FC-9DA8CC631F2C}"/>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flipH="1">
            <a:off x="5252134" y="43272"/>
            <a:ext cx="3530379" cy="5346367"/>
          </a:xfrm>
          <a:prstGeom prst="rect">
            <a:avLst/>
          </a:prstGeom>
        </p:spPr>
      </p:pic>
      <p:pic>
        <p:nvPicPr>
          <p:cNvPr id="3" name="Picture 2" descr="rings-only-cleaner.png">
            <a:extLst>
              <a:ext uri="{FF2B5EF4-FFF2-40B4-BE49-F238E27FC236}">
                <a16:creationId xmlns:a16="http://schemas.microsoft.com/office/drawing/2014/main" id="{E49B7C2E-F852-9447-8A0E-63CF2ACFA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
        <p:nvSpPr>
          <p:cNvPr id="4" name="Rectangle 3">
            <a:extLst>
              <a:ext uri="{FF2B5EF4-FFF2-40B4-BE49-F238E27FC236}">
                <a16:creationId xmlns:a16="http://schemas.microsoft.com/office/drawing/2014/main" id="{5B3FD4EE-61B2-C74F-8D8C-BE3CF7FA104B}"/>
              </a:ext>
            </a:extLst>
          </p:cNvPr>
          <p:cNvSpPr/>
          <p:nvPr/>
        </p:nvSpPr>
        <p:spPr>
          <a:xfrm>
            <a:off x="20574" y="10021"/>
            <a:ext cx="3844887" cy="45169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Data Science</a:t>
            </a:r>
          </a:p>
        </p:txBody>
      </p:sp>
      <p:sp>
        <p:nvSpPr>
          <p:cNvPr id="5" name="Rectangle 4">
            <a:extLst>
              <a:ext uri="{FF2B5EF4-FFF2-40B4-BE49-F238E27FC236}">
                <a16:creationId xmlns:a16="http://schemas.microsoft.com/office/drawing/2014/main" id="{91A73733-97C5-0947-8B13-F31E8E4C533B}"/>
              </a:ext>
            </a:extLst>
          </p:cNvPr>
          <p:cNvSpPr/>
          <p:nvPr/>
        </p:nvSpPr>
        <p:spPr>
          <a:xfrm>
            <a:off x="1814" y="680511"/>
            <a:ext cx="2520669" cy="265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Light" panose="02000403000000020004" pitchFamily="2" charset="0"/>
                <a:ea typeface="Helvetica Neue Light" panose="02000403000000020004" pitchFamily="2" charset="0"/>
              </a:rPr>
              <a:t>Data Scientist</a:t>
            </a:r>
          </a:p>
        </p:txBody>
      </p:sp>
      <p:sp>
        <p:nvSpPr>
          <p:cNvPr id="7" name="TextBox 6">
            <a:extLst>
              <a:ext uri="{FF2B5EF4-FFF2-40B4-BE49-F238E27FC236}">
                <a16:creationId xmlns:a16="http://schemas.microsoft.com/office/drawing/2014/main" id="{2318969B-047B-CE4A-93ED-33E9F091D5E5}"/>
              </a:ext>
            </a:extLst>
          </p:cNvPr>
          <p:cNvSpPr txBox="1"/>
          <p:nvPr/>
        </p:nvSpPr>
        <p:spPr>
          <a:xfrm>
            <a:off x="-83600" y="945931"/>
            <a:ext cx="2668044"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An interdisciplinary field that uses scientific methods, processes, algorithms and systems to extract knowledge and insights from noisy, structured and unstructured data, and apply knowledge and actionable insights from data across a broad range of application domains.</a:t>
            </a:r>
          </a:p>
        </p:txBody>
      </p:sp>
      <p:sp>
        <p:nvSpPr>
          <p:cNvPr id="9" name="Rectangle 8">
            <a:extLst>
              <a:ext uri="{FF2B5EF4-FFF2-40B4-BE49-F238E27FC236}">
                <a16:creationId xmlns:a16="http://schemas.microsoft.com/office/drawing/2014/main" id="{483B6521-DA06-5F43-B409-0AA57A01F410}"/>
              </a:ext>
            </a:extLst>
          </p:cNvPr>
          <p:cNvSpPr/>
          <p:nvPr/>
        </p:nvSpPr>
        <p:spPr>
          <a:xfrm>
            <a:off x="3198102" y="1567548"/>
            <a:ext cx="2747796" cy="2246769"/>
          </a:xfrm>
          <a:prstGeom prst="rect">
            <a:avLst/>
          </a:prstGeom>
        </p:spPr>
        <p:txBody>
          <a:bodyPr wrap="square">
            <a:spAutoFit/>
          </a:bodyPr>
          <a:lstStyle/>
          <a:p>
            <a:r>
              <a:rPr lang="en-US" sz="1400" dirty="0">
                <a:latin typeface="Helvetica Neue Light" panose="02000403000000020004" pitchFamily="2" charset="0"/>
                <a:ea typeface="Helvetica Neue Light" panose="02000403000000020004" pitchFamily="2" charset="0"/>
              </a:rPr>
              <a:t>Common Tools:</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Scripting Languages:</a:t>
            </a:r>
          </a:p>
          <a:p>
            <a:pPr marL="742950" lvl="1"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Python, SAS, R</a:t>
            </a:r>
          </a:p>
          <a:p>
            <a:pPr marL="285750" lvl="1"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Machine Learning</a:t>
            </a:r>
          </a:p>
          <a:p>
            <a:pPr marL="285750" lvl="1"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Artificial Intelligence</a:t>
            </a:r>
          </a:p>
          <a:p>
            <a:pPr marL="285750" lvl="1"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Natural Language Processing</a:t>
            </a:r>
          </a:p>
          <a:p>
            <a:pPr marL="285750" lvl="1"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Computer Vision</a:t>
            </a:r>
          </a:p>
          <a:p>
            <a:pPr marL="285750" lvl="1"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Deep Learning</a:t>
            </a:r>
          </a:p>
          <a:p>
            <a:pPr marL="742950" lvl="2"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Keras, PyTorch, TensorFlow</a:t>
            </a:r>
          </a:p>
        </p:txBody>
      </p:sp>
      <p:sp>
        <p:nvSpPr>
          <p:cNvPr id="11" name="TextBox 10">
            <a:extLst>
              <a:ext uri="{FF2B5EF4-FFF2-40B4-BE49-F238E27FC236}">
                <a16:creationId xmlns:a16="http://schemas.microsoft.com/office/drawing/2014/main" id="{53750AED-4188-8E48-94A9-DB4FF6C80C7F}"/>
              </a:ext>
            </a:extLst>
          </p:cNvPr>
          <p:cNvSpPr txBox="1"/>
          <p:nvPr/>
        </p:nvSpPr>
        <p:spPr>
          <a:xfrm>
            <a:off x="93017" y="3709444"/>
            <a:ext cx="2491427" cy="1077218"/>
          </a:xfrm>
          <a:prstGeom prst="rect">
            <a:avLst/>
          </a:prstGeom>
          <a:noFill/>
        </p:spPr>
        <p:txBody>
          <a:bodyPr wrap="square" rtlCol="0">
            <a:spAutoFit/>
          </a:bodyPr>
          <a:lstStyle/>
          <a:p>
            <a:r>
              <a:rPr lang="en-US" sz="1600" b="1"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Typical Salaries:</a:t>
            </a:r>
          </a:p>
          <a:p>
            <a:r>
              <a:rPr lang="en-US" sz="1600" b="1" dirty="0">
                <a:latin typeface="Helvetica Neue" panose="02000503000000020004" pitchFamily="2" charset="0"/>
                <a:ea typeface="Helvetica Neue" panose="02000503000000020004" pitchFamily="2" charset="0"/>
                <a:cs typeface="Helvetica Neue" panose="02000503000000020004" pitchFamily="2" charset="0"/>
              </a:rPr>
              <a:t>Senior</a:t>
            </a:r>
            <a:r>
              <a:rPr lang="en-US" sz="1600" dirty="0">
                <a:latin typeface="Helvetica Neue" panose="02000503000000020004" pitchFamily="2" charset="0"/>
                <a:ea typeface="Helvetica Neue" panose="02000503000000020004" pitchFamily="2" charset="0"/>
                <a:cs typeface="Helvetica Neue" panose="02000503000000020004" pitchFamily="2" charset="0"/>
              </a:rPr>
              <a:t>: 175k - $220k</a:t>
            </a:r>
          </a:p>
          <a:p>
            <a:r>
              <a:rPr lang="en-US" sz="1600" b="1" dirty="0">
                <a:latin typeface="Helvetica Neue" panose="02000503000000020004" pitchFamily="2" charset="0"/>
                <a:ea typeface="Helvetica Neue" panose="02000503000000020004" pitchFamily="2" charset="0"/>
                <a:cs typeface="Helvetica Neue" panose="02000503000000020004" pitchFamily="2" charset="0"/>
              </a:rPr>
              <a:t>Mid</a:t>
            </a:r>
            <a:r>
              <a:rPr lang="en-US" sz="1600" dirty="0">
                <a:latin typeface="Helvetica Neue" panose="02000503000000020004" pitchFamily="2" charset="0"/>
                <a:ea typeface="Helvetica Neue" panose="02000503000000020004" pitchFamily="2" charset="0"/>
                <a:cs typeface="Helvetica Neue" panose="02000503000000020004" pitchFamily="2" charset="0"/>
              </a:rPr>
              <a:t>: $130 - $175k</a:t>
            </a:r>
          </a:p>
          <a:p>
            <a:r>
              <a:rPr lang="en-US" sz="1600" b="1" dirty="0">
                <a:latin typeface="Helvetica Neue" panose="02000503000000020004" pitchFamily="2" charset="0"/>
                <a:ea typeface="Helvetica Neue" panose="02000503000000020004" pitchFamily="2" charset="0"/>
                <a:cs typeface="Helvetica Neue" panose="02000503000000020004" pitchFamily="2" charset="0"/>
              </a:rPr>
              <a:t>Junior</a:t>
            </a:r>
            <a:r>
              <a:rPr lang="en-US" sz="1600" dirty="0">
                <a:latin typeface="Helvetica Neue" panose="02000503000000020004" pitchFamily="2" charset="0"/>
                <a:ea typeface="Helvetica Neue" panose="02000503000000020004" pitchFamily="2" charset="0"/>
                <a:cs typeface="Helvetica Neue" panose="02000503000000020004" pitchFamily="2" charset="0"/>
              </a:rPr>
              <a:t>: $95k-$130k</a:t>
            </a:r>
          </a:p>
        </p:txBody>
      </p:sp>
      <p:pic>
        <p:nvPicPr>
          <p:cNvPr id="12" name="Picture 11" descr="Diagram&#10;&#10;Description automatically generated">
            <a:extLst>
              <a:ext uri="{FF2B5EF4-FFF2-40B4-BE49-F238E27FC236}">
                <a16:creationId xmlns:a16="http://schemas.microsoft.com/office/drawing/2014/main" id="{A92A4A00-076D-4AC5-E8D3-CC60B84F5A5B}"/>
              </a:ext>
            </a:extLst>
          </p:cNvPr>
          <p:cNvPicPr>
            <a:picLocks noChangeAspect="1"/>
          </p:cNvPicPr>
          <p:nvPr/>
        </p:nvPicPr>
        <p:blipFill>
          <a:blip r:embed="rId5"/>
          <a:stretch>
            <a:fillRect/>
          </a:stretch>
        </p:blipFill>
        <p:spPr>
          <a:xfrm>
            <a:off x="5878576" y="10021"/>
            <a:ext cx="3244850" cy="1530350"/>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1C5D6969-2919-7561-5BDA-B5223A72C424}"/>
              </a:ext>
            </a:extLst>
          </p:cNvPr>
          <p:cNvPicPr>
            <a:picLocks noChangeAspect="1"/>
          </p:cNvPicPr>
          <p:nvPr/>
        </p:nvPicPr>
        <p:blipFill>
          <a:blip r:embed="rId6"/>
          <a:stretch>
            <a:fillRect/>
          </a:stretch>
        </p:blipFill>
        <p:spPr>
          <a:xfrm>
            <a:off x="8087452" y="3118992"/>
            <a:ext cx="1016000" cy="1390650"/>
          </a:xfrm>
          <a:prstGeom prst="rect">
            <a:avLst/>
          </a:prstGeom>
        </p:spPr>
      </p:pic>
      <p:pic>
        <p:nvPicPr>
          <p:cNvPr id="14" name="Picture 13" descr="A picture containing text, electronics, screenshot&#10;&#10;Description automatically generated">
            <a:extLst>
              <a:ext uri="{FF2B5EF4-FFF2-40B4-BE49-F238E27FC236}">
                <a16:creationId xmlns:a16="http://schemas.microsoft.com/office/drawing/2014/main" id="{CEF1413B-F966-88D8-486A-FF1AE65E8CCC}"/>
              </a:ext>
            </a:extLst>
          </p:cNvPr>
          <p:cNvPicPr>
            <a:picLocks noChangeAspect="1"/>
          </p:cNvPicPr>
          <p:nvPr/>
        </p:nvPicPr>
        <p:blipFill>
          <a:blip r:embed="rId7"/>
          <a:stretch>
            <a:fillRect/>
          </a:stretch>
        </p:blipFill>
        <p:spPr>
          <a:xfrm>
            <a:off x="6781038" y="1562698"/>
            <a:ext cx="1188690" cy="1530350"/>
          </a:xfrm>
          <a:prstGeom prst="rect">
            <a:avLst/>
          </a:prstGeom>
        </p:spPr>
      </p:pic>
      <p:pic>
        <p:nvPicPr>
          <p:cNvPr id="15" name="Picture 14" descr="Graphical user interface, text, application, chat or text message&#10;&#10;Description automatically generated">
            <a:extLst>
              <a:ext uri="{FF2B5EF4-FFF2-40B4-BE49-F238E27FC236}">
                <a16:creationId xmlns:a16="http://schemas.microsoft.com/office/drawing/2014/main" id="{590CCE09-6C3D-42AF-3E03-C73E17C11390}"/>
              </a:ext>
            </a:extLst>
          </p:cNvPr>
          <p:cNvPicPr>
            <a:picLocks noChangeAspect="1"/>
          </p:cNvPicPr>
          <p:nvPr/>
        </p:nvPicPr>
        <p:blipFill>
          <a:blip r:embed="rId8"/>
          <a:stretch>
            <a:fillRect/>
          </a:stretch>
        </p:blipFill>
        <p:spPr>
          <a:xfrm>
            <a:off x="8014600" y="1540371"/>
            <a:ext cx="1161704" cy="1608513"/>
          </a:xfrm>
          <a:prstGeom prst="rect">
            <a:avLst/>
          </a:prstGeom>
        </p:spPr>
      </p:pic>
      <p:pic>
        <p:nvPicPr>
          <p:cNvPr id="16" name="Picture 15" descr="A picture containing text, electronics&#10;&#10;Description automatically generated">
            <a:extLst>
              <a:ext uri="{FF2B5EF4-FFF2-40B4-BE49-F238E27FC236}">
                <a16:creationId xmlns:a16="http://schemas.microsoft.com/office/drawing/2014/main" id="{FCCA9F7E-7A9B-FEB7-C834-71E57282B174}"/>
              </a:ext>
            </a:extLst>
          </p:cNvPr>
          <p:cNvPicPr>
            <a:picLocks noChangeAspect="1"/>
          </p:cNvPicPr>
          <p:nvPr/>
        </p:nvPicPr>
        <p:blipFill>
          <a:blip r:embed="rId9"/>
          <a:stretch>
            <a:fillRect/>
          </a:stretch>
        </p:blipFill>
        <p:spPr>
          <a:xfrm>
            <a:off x="6836924" y="3093048"/>
            <a:ext cx="1076918" cy="1442538"/>
          </a:xfrm>
          <a:prstGeom prst="rect">
            <a:avLst/>
          </a:prstGeom>
        </p:spPr>
      </p:pic>
    </p:spTree>
    <p:extLst>
      <p:ext uri="{BB962C8B-B14F-4D97-AF65-F5344CB8AC3E}">
        <p14:creationId xmlns:p14="http://schemas.microsoft.com/office/powerpoint/2010/main" val="2636908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lecules.png">
            <a:extLst>
              <a:ext uri="{FF2B5EF4-FFF2-40B4-BE49-F238E27FC236}">
                <a16:creationId xmlns:a16="http://schemas.microsoft.com/office/drawing/2014/main" id="{9B69F85F-6767-1DB3-3E83-022803A92758}"/>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flipH="1">
            <a:off x="5613621" y="-101434"/>
            <a:ext cx="3530379" cy="5346367"/>
          </a:xfrm>
          <a:prstGeom prst="rect">
            <a:avLst/>
          </a:prstGeom>
        </p:spPr>
      </p:pic>
      <p:pic>
        <p:nvPicPr>
          <p:cNvPr id="2" name="Picture 1" descr="rings-only-cleaner.png">
            <a:extLst>
              <a:ext uri="{FF2B5EF4-FFF2-40B4-BE49-F238E27FC236}">
                <a16:creationId xmlns:a16="http://schemas.microsoft.com/office/drawing/2014/main" id="{D9AE9586-9573-22AC-78CC-2BCD8EC56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
        <p:nvSpPr>
          <p:cNvPr id="3" name="Rectangle 2">
            <a:extLst>
              <a:ext uri="{FF2B5EF4-FFF2-40B4-BE49-F238E27FC236}">
                <a16:creationId xmlns:a16="http://schemas.microsoft.com/office/drawing/2014/main" id="{5AC436DE-50DD-9CE9-A09C-D14E8C4B57C1}"/>
              </a:ext>
            </a:extLst>
          </p:cNvPr>
          <p:cNvSpPr/>
          <p:nvPr/>
        </p:nvSpPr>
        <p:spPr>
          <a:xfrm>
            <a:off x="0" y="0"/>
            <a:ext cx="4511040" cy="3987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Questions to ask for Data Science</a:t>
            </a:r>
          </a:p>
        </p:txBody>
      </p:sp>
      <p:sp>
        <p:nvSpPr>
          <p:cNvPr id="7" name="TextBox 6">
            <a:extLst>
              <a:ext uri="{FF2B5EF4-FFF2-40B4-BE49-F238E27FC236}">
                <a16:creationId xmlns:a16="http://schemas.microsoft.com/office/drawing/2014/main" id="{96A5EB06-64B4-A511-C08C-709AAFD734D2}"/>
              </a:ext>
            </a:extLst>
          </p:cNvPr>
          <p:cNvSpPr txBox="1"/>
          <p:nvPr/>
        </p:nvSpPr>
        <p:spPr>
          <a:xfrm>
            <a:off x="457201" y="842365"/>
            <a:ext cx="6695089" cy="2462213"/>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business problems are you applying data science methods to?</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programming languages do you utilize? (If they touch on Python ask if they work with the entire Python library (Pandas, Keras, NumPy)).</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tools do you use for deep learning (PyTorch, TensorFlow, H2O)?</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cloud environments have you worked in?</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Do you have any experience with computer vision? (People who work in automotive, health care, or energy industries will typically have this)</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How closely do you work with the business?</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Do you have a particular area of expertise in data science? such as NLP, Optimization, etc.?</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is your team structure?</a:t>
            </a:r>
          </a:p>
        </p:txBody>
      </p:sp>
    </p:spTree>
    <p:extLst>
      <p:ext uri="{BB962C8B-B14F-4D97-AF65-F5344CB8AC3E}">
        <p14:creationId xmlns:p14="http://schemas.microsoft.com/office/powerpoint/2010/main" val="1769020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lecules.png">
            <a:extLst>
              <a:ext uri="{FF2B5EF4-FFF2-40B4-BE49-F238E27FC236}">
                <a16:creationId xmlns:a16="http://schemas.microsoft.com/office/drawing/2014/main" id="{17E755E7-E693-81C9-7836-1730E9B0B35B}"/>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flipH="1">
            <a:off x="5972782" y="101924"/>
            <a:ext cx="3530379" cy="5346367"/>
          </a:xfrm>
          <a:prstGeom prst="rect">
            <a:avLst/>
          </a:prstGeom>
        </p:spPr>
      </p:pic>
      <p:pic>
        <p:nvPicPr>
          <p:cNvPr id="2" name="Picture 1">
            <a:extLst>
              <a:ext uri="{FF2B5EF4-FFF2-40B4-BE49-F238E27FC236}">
                <a16:creationId xmlns:a16="http://schemas.microsoft.com/office/drawing/2014/main" id="{1B1FB43B-F986-BA41-B5FF-D885F5F0131E}"/>
              </a:ext>
            </a:extLst>
          </p:cNvPr>
          <p:cNvPicPr>
            <a:picLocks noChangeAspect="1"/>
          </p:cNvPicPr>
          <p:nvPr/>
        </p:nvPicPr>
        <p:blipFill>
          <a:blip r:embed="rId3"/>
          <a:stretch>
            <a:fillRect/>
          </a:stretch>
        </p:blipFill>
        <p:spPr>
          <a:xfrm>
            <a:off x="1878375" y="1330195"/>
            <a:ext cx="5402402" cy="2360434"/>
          </a:xfrm>
          <a:prstGeom prst="rect">
            <a:avLst/>
          </a:prstGeom>
        </p:spPr>
      </p:pic>
      <p:sp>
        <p:nvSpPr>
          <p:cNvPr id="3" name="Rectangle 2">
            <a:extLst>
              <a:ext uri="{FF2B5EF4-FFF2-40B4-BE49-F238E27FC236}">
                <a16:creationId xmlns:a16="http://schemas.microsoft.com/office/drawing/2014/main" id="{075333D5-4DC8-054C-83AA-8E42B549F482}"/>
              </a:ext>
            </a:extLst>
          </p:cNvPr>
          <p:cNvSpPr/>
          <p:nvPr/>
        </p:nvSpPr>
        <p:spPr>
          <a:xfrm>
            <a:off x="0" y="6815"/>
            <a:ext cx="3316077" cy="39660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Data Science and Analytics</a:t>
            </a:r>
          </a:p>
        </p:txBody>
      </p:sp>
      <p:sp>
        <p:nvSpPr>
          <p:cNvPr id="4" name="Rectangle 3">
            <a:extLst>
              <a:ext uri="{FF2B5EF4-FFF2-40B4-BE49-F238E27FC236}">
                <a16:creationId xmlns:a16="http://schemas.microsoft.com/office/drawing/2014/main" id="{D528701E-BCB8-0E49-85EE-AC87858A06B7}"/>
              </a:ext>
            </a:extLst>
          </p:cNvPr>
          <p:cNvSpPr/>
          <p:nvPr/>
        </p:nvSpPr>
        <p:spPr>
          <a:xfrm>
            <a:off x="1878375" y="840455"/>
            <a:ext cx="1437702" cy="2796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Untouched data</a:t>
            </a:r>
          </a:p>
        </p:txBody>
      </p:sp>
      <p:sp>
        <p:nvSpPr>
          <p:cNvPr id="6" name="Rectangle 5">
            <a:extLst>
              <a:ext uri="{FF2B5EF4-FFF2-40B4-BE49-F238E27FC236}">
                <a16:creationId xmlns:a16="http://schemas.microsoft.com/office/drawing/2014/main" id="{675AD2EC-3955-AC49-85FC-B0265F4AC727}"/>
              </a:ext>
            </a:extLst>
          </p:cNvPr>
          <p:cNvSpPr/>
          <p:nvPr/>
        </p:nvSpPr>
        <p:spPr>
          <a:xfrm>
            <a:off x="3773272" y="846424"/>
            <a:ext cx="1355075" cy="2644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Cleaning</a:t>
            </a:r>
          </a:p>
        </p:txBody>
      </p:sp>
      <p:sp>
        <p:nvSpPr>
          <p:cNvPr id="7" name="Rectangle 6">
            <a:extLst>
              <a:ext uri="{FF2B5EF4-FFF2-40B4-BE49-F238E27FC236}">
                <a16:creationId xmlns:a16="http://schemas.microsoft.com/office/drawing/2014/main" id="{137EB3D9-587A-D34C-AA58-131AA287507C}"/>
              </a:ext>
            </a:extLst>
          </p:cNvPr>
          <p:cNvSpPr/>
          <p:nvPr/>
        </p:nvSpPr>
        <p:spPr>
          <a:xfrm>
            <a:off x="5728770" y="846424"/>
            <a:ext cx="1255923" cy="2644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Visualization</a:t>
            </a:r>
          </a:p>
        </p:txBody>
      </p:sp>
      <p:sp>
        <p:nvSpPr>
          <p:cNvPr id="8" name="Rectangle 7">
            <a:extLst>
              <a:ext uri="{FF2B5EF4-FFF2-40B4-BE49-F238E27FC236}">
                <a16:creationId xmlns:a16="http://schemas.microsoft.com/office/drawing/2014/main" id="{C2B4EE49-9B65-B345-BB28-EEF8D938B3E5}"/>
              </a:ext>
            </a:extLst>
          </p:cNvPr>
          <p:cNvSpPr/>
          <p:nvPr/>
        </p:nvSpPr>
        <p:spPr>
          <a:xfrm>
            <a:off x="3773272" y="3822831"/>
            <a:ext cx="1355075" cy="2644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Data scientist</a:t>
            </a:r>
          </a:p>
        </p:txBody>
      </p:sp>
      <p:sp>
        <p:nvSpPr>
          <p:cNvPr id="9" name="Rectangle 8">
            <a:extLst>
              <a:ext uri="{FF2B5EF4-FFF2-40B4-BE49-F238E27FC236}">
                <a16:creationId xmlns:a16="http://schemas.microsoft.com/office/drawing/2014/main" id="{5EBD3C3D-09D8-C44C-A59F-559531A8C3DF}"/>
              </a:ext>
            </a:extLst>
          </p:cNvPr>
          <p:cNvSpPr/>
          <p:nvPr/>
        </p:nvSpPr>
        <p:spPr>
          <a:xfrm>
            <a:off x="5728770" y="3822831"/>
            <a:ext cx="1255923" cy="2644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Data Analyst</a:t>
            </a:r>
          </a:p>
        </p:txBody>
      </p:sp>
      <p:sp>
        <p:nvSpPr>
          <p:cNvPr id="10" name="TextBox 9">
            <a:extLst>
              <a:ext uri="{FF2B5EF4-FFF2-40B4-BE49-F238E27FC236}">
                <a16:creationId xmlns:a16="http://schemas.microsoft.com/office/drawing/2014/main" id="{8421039D-80A6-494E-A148-49EFD3518AC1}"/>
              </a:ext>
            </a:extLst>
          </p:cNvPr>
          <p:cNvSpPr txBox="1"/>
          <p:nvPr/>
        </p:nvSpPr>
        <p:spPr>
          <a:xfrm>
            <a:off x="324993" y="4102330"/>
            <a:ext cx="3448279"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Light" panose="02000403000000020004" pitchFamily="2" charset="0"/>
                <a:ea typeface="Helvetica Neue Light" panose="02000403000000020004" pitchFamily="2" charset="0"/>
              </a:rPr>
              <a:t>Data Analyst = people</a:t>
            </a:r>
          </a:p>
          <a:p>
            <a:pPr marL="285750" indent="-285750">
              <a:buFont typeface="Arial" panose="020B0604020202020204" pitchFamily="34" charset="0"/>
              <a:buChar char="•"/>
            </a:pPr>
            <a:r>
              <a:rPr lang="en-US" sz="1400" dirty="0">
                <a:latin typeface="Helvetica Neue Light" panose="02000403000000020004" pitchFamily="2" charset="0"/>
                <a:ea typeface="Helvetica Neue Light" panose="02000403000000020004" pitchFamily="2" charset="0"/>
              </a:rPr>
              <a:t>Data Scientist = machines </a:t>
            </a:r>
          </a:p>
        </p:txBody>
      </p:sp>
      <p:pic>
        <p:nvPicPr>
          <p:cNvPr id="5" name="Picture 4" descr="rings-only-cleaner.png">
            <a:extLst>
              <a:ext uri="{FF2B5EF4-FFF2-40B4-BE49-F238E27FC236}">
                <a16:creationId xmlns:a16="http://schemas.microsoft.com/office/drawing/2014/main" id="{5407CEC9-E1D0-E39F-6F49-2FCD9998F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Tree>
    <p:extLst>
      <p:ext uri="{BB962C8B-B14F-4D97-AF65-F5344CB8AC3E}">
        <p14:creationId xmlns:p14="http://schemas.microsoft.com/office/powerpoint/2010/main" val="339143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lecules.png">
            <a:extLst>
              <a:ext uri="{FF2B5EF4-FFF2-40B4-BE49-F238E27FC236}">
                <a16:creationId xmlns:a16="http://schemas.microsoft.com/office/drawing/2014/main" id="{8797B495-F28A-351D-C43D-733C4FFC437C}"/>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flipH="1">
            <a:off x="6004398" y="293513"/>
            <a:ext cx="3530379" cy="5346367"/>
          </a:xfrm>
          <a:prstGeom prst="rect">
            <a:avLst/>
          </a:prstGeom>
        </p:spPr>
      </p:pic>
      <p:sp>
        <p:nvSpPr>
          <p:cNvPr id="3" name="TextBox 2">
            <a:extLst>
              <a:ext uri="{FF2B5EF4-FFF2-40B4-BE49-F238E27FC236}">
                <a16:creationId xmlns:a16="http://schemas.microsoft.com/office/drawing/2014/main" id="{AB24F254-5EE4-4D4B-831F-9CB32FFC34D2}"/>
              </a:ext>
            </a:extLst>
          </p:cNvPr>
          <p:cNvSpPr txBox="1"/>
          <p:nvPr/>
        </p:nvSpPr>
        <p:spPr>
          <a:xfrm>
            <a:off x="114010" y="605849"/>
            <a:ext cx="3559286" cy="4247317"/>
          </a:xfrm>
          <a:prstGeom prst="rect">
            <a:avLst/>
          </a:prstGeom>
          <a:noFill/>
        </p:spPr>
        <p:txBody>
          <a:bodyPr wrap="square" rtlCol="0">
            <a:spAutoFit/>
          </a:bodyPr>
          <a:lstStyle/>
          <a:p>
            <a:r>
              <a:rPr lang="en-US" dirty="0">
                <a:latin typeface="Helvetica Neue Light" panose="02000403000000020004" pitchFamily="2" charset="0"/>
                <a:ea typeface="Helvetica Neue Light" panose="02000403000000020004" pitchFamily="2" charset="0"/>
              </a:rPr>
              <a:t>Programming Languages:</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Python</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Java</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Scala</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SQL</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R</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SAS</a:t>
            </a:r>
          </a:p>
          <a:p>
            <a:pPr marL="285750" indent="-285750">
              <a:buFont typeface="Arial" panose="020B0604020202020204" pitchFamily="34" charset="0"/>
              <a:buChar char="•"/>
            </a:pPr>
            <a:endParaRPr lang="en-US" dirty="0">
              <a:latin typeface="Helvetica Neue Thin" panose="020B0403020202020204" pitchFamily="34" charset="0"/>
              <a:ea typeface="Helvetica Neue Thin" panose="020B0403020202020204" pitchFamily="34" charset="0"/>
            </a:endParaRPr>
          </a:p>
          <a:p>
            <a:r>
              <a:rPr lang="en-US" dirty="0">
                <a:latin typeface="Helvetica Neue Light" panose="02000403000000020004" pitchFamily="2" charset="0"/>
                <a:ea typeface="Helvetica Neue Light" panose="02000403000000020004" pitchFamily="2" charset="0"/>
              </a:rPr>
              <a:t>Visualization Tools:</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Power BI</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Tableau</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Looker</a:t>
            </a:r>
          </a:p>
          <a:p>
            <a:pPr marL="285750" indent="-285750">
              <a:buFont typeface="Arial" panose="020B0604020202020204" pitchFamily="34" charset="0"/>
              <a:buChar char="•"/>
            </a:pPr>
            <a:endParaRPr lang="en-US" dirty="0">
              <a:latin typeface="Helvetica Neue Thin" panose="020B0403020202020204" pitchFamily="34" charset="0"/>
              <a:ea typeface="Helvetica Neue Thin" panose="020B0403020202020204" pitchFamily="34" charset="0"/>
            </a:endParaRPr>
          </a:p>
          <a:p>
            <a:r>
              <a:rPr lang="en-US" dirty="0">
                <a:latin typeface="Helvetica Neue Light" panose="02000403000000020004" pitchFamily="2" charset="0"/>
                <a:ea typeface="Helvetica Neue Light" panose="02000403000000020004" pitchFamily="2" charset="0"/>
              </a:rPr>
              <a:t>Big Data Terms:</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Spark</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Hadoop</a:t>
            </a:r>
          </a:p>
          <a:p>
            <a:pPr marL="285750" indent="-285750">
              <a:buFont typeface="Arial" panose="020B0604020202020204" pitchFamily="34" charset="0"/>
              <a:buChar char="•"/>
            </a:pPr>
            <a:endParaRPr lang="en-US" dirty="0">
              <a:latin typeface="Helvetica Neue Thin" panose="020B0403020202020204" pitchFamily="34" charset="0"/>
              <a:ea typeface="Helvetica Neue Thin" panose="020B0403020202020204" pitchFamily="34" charset="0"/>
            </a:endParaRPr>
          </a:p>
        </p:txBody>
      </p:sp>
      <p:sp>
        <p:nvSpPr>
          <p:cNvPr id="4" name="TextBox 3">
            <a:extLst>
              <a:ext uri="{FF2B5EF4-FFF2-40B4-BE49-F238E27FC236}">
                <a16:creationId xmlns:a16="http://schemas.microsoft.com/office/drawing/2014/main" id="{5F104295-C5CF-B24D-A44B-1F7810C2C45C}"/>
              </a:ext>
            </a:extLst>
          </p:cNvPr>
          <p:cNvSpPr txBox="1"/>
          <p:nvPr/>
        </p:nvSpPr>
        <p:spPr>
          <a:xfrm>
            <a:off x="4242186" y="190350"/>
            <a:ext cx="4781150"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Neue Thin" panose="020B0403020202020204" pitchFamily="34" charset="0"/>
                <a:ea typeface="Helvetica Neue Thin" panose="020B0403020202020204" pitchFamily="34" charset="0"/>
              </a:rPr>
              <a:t>ETL / ELT (Process Data Engineers use to move the data from one place to another.)</a:t>
            </a:r>
          </a:p>
          <a:p>
            <a:pPr marL="285750" indent="-285750">
              <a:buFont typeface="Arial" panose="020B0604020202020204" pitchFamily="34" charset="0"/>
              <a:buChar char="•"/>
            </a:pPr>
            <a:endParaRPr lang="en-US" dirty="0">
              <a:latin typeface="Helvetica Neue Thin" panose="020B0403020202020204" pitchFamily="34" charset="0"/>
              <a:ea typeface="Helvetica Neue Thin" panose="020B0403020202020204" pitchFamily="34" charset="0"/>
            </a:endParaRPr>
          </a:p>
          <a:p>
            <a:pPr marL="285750" indent="-285750">
              <a:buFont typeface="Arial" panose="020B0604020202020204" pitchFamily="34" charset="0"/>
              <a:buChar char="•"/>
            </a:pPr>
            <a:r>
              <a:rPr lang="en-US" dirty="0">
                <a:latin typeface="Helvetica Neue Thin" panose="020B0403020202020204" pitchFamily="34" charset="0"/>
                <a:ea typeface="Helvetica Neue Thin" panose="020B0403020202020204" pitchFamily="34" charset="0"/>
              </a:rPr>
              <a:t>Cloud – wave of the future, moving away from on-premise databases and moving towards cloud databases.  </a:t>
            </a:r>
          </a:p>
          <a:p>
            <a:pPr marL="742950" lvl="1"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Azure</a:t>
            </a:r>
          </a:p>
          <a:p>
            <a:pPr marL="742950" lvl="1"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Amazon Web Services</a:t>
            </a:r>
          </a:p>
          <a:p>
            <a:pPr marL="742950" lvl="1"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Google Cloud Platform</a:t>
            </a:r>
          </a:p>
          <a:p>
            <a:pPr marL="742950" lvl="1" indent="-285750">
              <a:buFont typeface="Arial" panose="020B0604020202020204" pitchFamily="34" charset="0"/>
              <a:buChar char="•"/>
            </a:pPr>
            <a:endParaRPr lang="en-US" dirty="0">
              <a:latin typeface="Helvetica Neue Thin" panose="020B0403020202020204" pitchFamily="34" charset="0"/>
              <a:ea typeface="Helvetica Neue Thin" panose="020B0403020202020204" pitchFamily="34" charset="0"/>
            </a:endParaRPr>
          </a:p>
          <a:p>
            <a:pPr marL="285750" lvl="1" indent="-285750">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Databases:</a:t>
            </a:r>
          </a:p>
          <a:p>
            <a:pPr marL="742950" lvl="2"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SQL Server</a:t>
            </a:r>
          </a:p>
          <a:p>
            <a:pPr marL="742950" lvl="2"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Oracle</a:t>
            </a:r>
          </a:p>
          <a:p>
            <a:pPr marL="742950" lvl="2"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MongoDB</a:t>
            </a:r>
          </a:p>
          <a:p>
            <a:pPr marL="742950" lvl="2"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DynamoDB</a:t>
            </a:r>
          </a:p>
          <a:p>
            <a:pPr marL="742950" lvl="2"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Redis</a:t>
            </a:r>
          </a:p>
          <a:p>
            <a:pPr marL="742950" lvl="2"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PostgreSQL</a:t>
            </a:r>
            <a:endParaRPr lang="en-US" dirty="0">
              <a:latin typeface="Helvetica Neue Thin" panose="020B0403020202020204" pitchFamily="34" charset="0"/>
              <a:ea typeface="Helvetica Neue Thin" panose="020B0403020202020204" pitchFamily="34" charset="0"/>
            </a:endParaRPr>
          </a:p>
        </p:txBody>
      </p:sp>
      <p:pic>
        <p:nvPicPr>
          <p:cNvPr id="5" name="Picture 4" descr="rings-only-cleaner.png">
            <a:extLst>
              <a:ext uri="{FF2B5EF4-FFF2-40B4-BE49-F238E27FC236}">
                <a16:creationId xmlns:a16="http://schemas.microsoft.com/office/drawing/2014/main" id="{03542A3B-2B9E-3A4F-8B94-EDACD10DA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
        <p:nvSpPr>
          <p:cNvPr id="6" name="Rectangle 5">
            <a:extLst>
              <a:ext uri="{FF2B5EF4-FFF2-40B4-BE49-F238E27FC236}">
                <a16:creationId xmlns:a16="http://schemas.microsoft.com/office/drawing/2014/main" id="{A03B18E9-2FB4-534E-8EDC-9FEBB6547A01}"/>
              </a:ext>
            </a:extLst>
          </p:cNvPr>
          <p:cNvSpPr/>
          <p:nvPr/>
        </p:nvSpPr>
        <p:spPr>
          <a:xfrm>
            <a:off x="0" y="0"/>
            <a:ext cx="3144401" cy="521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Common Tools and Terms</a:t>
            </a:r>
          </a:p>
        </p:txBody>
      </p:sp>
    </p:spTree>
    <p:extLst>
      <p:ext uri="{BB962C8B-B14F-4D97-AF65-F5344CB8AC3E}">
        <p14:creationId xmlns:p14="http://schemas.microsoft.com/office/powerpoint/2010/main" val="625377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lecules.png">
            <a:extLst>
              <a:ext uri="{FF2B5EF4-FFF2-40B4-BE49-F238E27FC236}">
                <a16:creationId xmlns:a16="http://schemas.microsoft.com/office/drawing/2014/main" id="{C5EA0F79-4E63-6752-1D9E-03B0FD77ABC3}"/>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flipH="1">
            <a:off x="5758824" y="-101434"/>
            <a:ext cx="3530379" cy="5346367"/>
          </a:xfrm>
          <a:prstGeom prst="rect">
            <a:avLst/>
          </a:prstGeom>
        </p:spPr>
      </p:pic>
      <p:pic>
        <p:nvPicPr>
          <p:cNvPr id="3" name="Picture 2" descr="rings-only-cleaner.png">
            <a:extLst>
              <a:ext uri="{FF2B5EF4-FFF2-40B4-BE49-F238E27FC236}">
                <a16:creationId xmlns:a16="http://schemas.microsoft.com/office/drawing/2014/main" id="{6A07E1F3-2EA4-F740-873D-D343952B2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
        <p:nvSpPr>
          <p:cNvPr id="4" name="TextBox 3">
            <a:extLst>
              <a:ext uri="{FF2B5EF4-FFF2-40B4-BE49-F238E27FC236}">
                <a16:creationId xmlns:a16="http://schemas.microsoft.com/office/drawing/2014/main" id="{46CE3609-9F29-324B-8B44-DF148A214B8C}"/>
              </a:ext>
            </a:extLst>
          </p:cNvPr>
          <p:cNvSpPr txBox="1"/>
          <p:nvPr/>
        </p:nvSpPr>
        <p:spPr>
          <a:xfrm>
            <a:off x="534120" y="849681"/>
            <a:ext cx="8075759" cy="3600986"/>
          </a:xfrm>
          <a:prstGeom prst="rect">
            <a:avLst/>
          </a:prstGeom>
          <a:noFill/>
        </p:spPr>
        <p:txBody>
          <a:bodyPr wrap="square" rtlCol="0">
            <a:spAutoFit/>
          </a:bodyPr>
          <a:lstStyle/>
          <a:p>
            <a:pPr fontAlgn="t"/>
            <a:r>
              <a:rPr lang="en-US" sz="1600" dirty="0">
                <a:latin typeface="Helvetica Neue Light" panose="02000403000000020004" pitchFamily="2" charset="0"/>
                <a:ea typeface="Helvetica Neue Light" panose="02000403000000020004" pitchFamily="2" charset="0"/>
              </a:rPr>
              <a:t>Prescreens:</a:t>
            </a:r>
          </a:p>
          <a:p>
            <a:pPr marL="285750" indent="-285750" fontAlgn="t">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Worked with newer cloud technologies.</a:t>
            </a:r>
          </a:p>
          <a:p>
            <a:pPr marL="285750" indent="-285750" fontAlgn="t">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Being able to automate processes with Python, R, or other scripting languages.</a:t>
            </a:r>
          </a:p>
          <a:p>
            <a:pPr marL="285750" indent="-285750" fontAlgn="t">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Able to describe their projects, and the end goals of their business intelligence projects. </a:t>
            </a:r>
          </a:p>
          <a:p>
            <a:pPr fontAlgn="t"/>
            <a:endParaRPr lang="en-US" sz="1600" dirty="0">
              <a:latin typeface="Helvetica Neue Thin" panose="020B0403020202020204" pitchFamily="34" charset="0"/>
              <a:ea typeface="Helvetica Neue Thin" panose="020B0403020202020204" pitchFamily="34" charset="0"/>
            </a:endParaRPr>
          </a:p>
          <a:p>
            <a:pPr fontAlgn="t"/>
            <a:r>
              <a:rPr lang="en-US" sz="1600" dirty="0">
                <a:latin typeface="Helvetica Neue Light" panose="02000403000000020004" pitchFamily="2" charset="0"/>
                <a:ea typeface="Helvetica Neue Light" panose="02000403000000020004" pitchFamily="2" charset="0"/>
              </a:rPr>
              <a:t>LinkedIn Profiles:</a:t>
            </a:r>
          </a:p>
          <a:p>
            <a:pPr marL="285750" indent="-285750" fontAlgn="t">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Referrals.</a:t>
            </a:r>
          </a:p>
          <a:p>
            <a:pPr marL="285750" indent="-285750" fontAlgn="t">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How active they are on linkedin.</a:t>
            </a:r>
          </a:p>
          <a:p>
            <a:pPr marL="285750" indent="-285750" fontAlgn="t">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How many connections they have.</a:t>
            </a:r>
          </a:p>
          <a:p>
            <a:pPr fontAlgn="t"/>
            <a:endParaRPr lang="en-US" sz="1400" dirty="0">
              <a:latin typeface="Helvetica Neue Thin" panose="020B0403020202020204" pitchFamily="34" charset="0"/>
              <a:ea typeface="Helvetica Neue Thin" panose="020B0403020202020204" pitchFamily="34" charset="0"/>
            </a:endParaRPr>
          </a:p>
          <a:p>
            <a:pPr fontAlgn="t"/>
            <a:r>
              <a:rPr lang="en-US" dirty="0">
                <a:latin typeface="Helvetica Neue Light" panose="02000403000000020004" pitchFamily="2" charset="0"/>
                <a:ea typeface="Helvetica Neue Light" panose="02000403000000020004" pitchFamily="2" charset="0"/>
              </a:rPr>
              <a:t>Resumes:</a:t>
            </a:r>
          </a:p>
          <a:p>
            <a:pPr marL="285750" indent="-285750" fontAlgn="t">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Good tenure (stayed with previous companies for over two years)</a:t>
            </a:r>
          </a:p>
          <a:p>
            <a:pPr marL="285750" indent="-285750" fontAlgn="t">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Resumes are no more than 3 pages long</a:t>
            </a:r>
          </a:p>
          <a:p>
            <a:pPr marL="285750" indent="-285750" fontAlgn="t">
              <a:buFont typeface="Arial" panose="020B0604020202020204" pitchFamily="34" charset="0"/>
              <a:buChar char="•"/>
            </a:pPr>
            <a:r>
              <a:rPr lang="en-US" sz="1600" dirty="0">
                <a:solidFill>
                  <a:srgbClr val="FF0000"/>
                </a:solidFill>
                <a:latin typeface="Helvetica Neue Thin" panose="020B0403020202020204" pitchFamily="34" charset="0"/>
                <a:ea typeface="Helvetica Neue Thin" panose="020B0403020202020204" pitchFamily="34" charset="0"/>
              </a:rPr>
              <a:t>Caution: look out for people who have listed every single skill known to man (They’re not that good)</a:t>
            </a:r>
          </a:p>
        </p:txBody>
      </p:sp>
      <p:sp>
        <p:nvSpPr>
          <p:cNvPr id="5" name="Rectangle 4">
            <a:extLst>
              <a:ext uri="{FF2B5EF4-FFF2-40B4-BE49-F238E27FC236}">
                <a16:creationId xmlns:a16="http://schemas.microsoft.com/office/drawing/2014/main" id="{F9F8F25C-A37F-0849-B08D-0C236DC89D3E}"/>
              </a:ext>
            </a:extLst>
          </p:cNvPr>
          <p:cNvSpPr/>
          <p:nvPr/>
        </p:nvSpPr>
        <p:spPr>
          <a:xfrm>
            <a:off x="0" y="0"/>
            <a:ext cx="3096261" cy="5398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Things to look for:</a:t>
            </a:r>
          </a:p>
        </p:txBody>
      </p:sp>
    </p:spTree>
    <p:extLst>
      <p:ext uri="{BB962C8B-B14F-4D97-AF65-F5344CB8AC3E}">
        <p14:creationId xmlns:p14="http://schemas.microsoft.com/office/powerpoint/2010/main" val="1988262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lecules.png"/>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flipH="1">
            <a:off x="5878046" y="127000"/>
            <a:ext cx="3532276" cy="5349240"/>
          </a:xfrm>
          <a:prstGeom prst="rect">
            <a:avLst/>
          </a:prstGeom>
        </p:spPr>
      </p:pic>
      <p:pic>
        <p:nvPicPr>
          <p:cNvPr id="4" name="Picture 3" descr="rings-only-clean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pic>
        <p:nvPicPr>
          <p:cNvPr id="5" name="Picture 4" descr="Table&#10;&#10;Description automatically generated">
            <a:extLst>
              <a:ext uri="{FF2B5EF4-FFF2-40B4-BE49-F238E27FC236}">
                <a16:creationId xmlns:a16="http://schemas.microsoft.com/office/drawing/2014/main" id="{B7FEB86B-621F-0246-A6E3-AE211496F906}"/>
              </a:ext>
            </a:extLst>
          </p:cNvPr>
          <p:cNvPicPr>
            <a:picLocks noChangeAspect="1"/>
          </p:cNvPicPr>
          <p:nvPr/>
        </p:nvPicPr>
        <p:blipFill>
          <a:blip r:embed="rId5"/>
          <a:stretch>
            <a:fillRect/>
          </a:stretch>
        </p:blipFill>
        <p:spPr>
          <a:xfrm>
            <a:off x="20608" y="-29078"/>
            <a:ext cx="5403568" cy="2478796"/>
          </a:xfrm>
          <a:prstGeom prst="rect">
            <a:avLst/>
          </a:prstGeom>
        </p:spPr>
      </p:pic>
      <p:sp>
        <p:nvSpPr>
          <p:cNvPr id="8" name="Rectangle 7">
            <a:extLst>
              <a:ext uri="{FF2B5EF4-FFF2-40B4-BE49-F238E27FC236}">
                <a16:creationId xmlns:a16="http://schemas.microsoft.com/office/drawing/2014/main" id="{AAC70FF0-5E66-DF4A-AB5A-177777CE77DD}"/>
              </a:ext>
            </a:extLst>
          </p:cNvPr>
          <p:cNvSpPr/>
          <p:nvPr/>
        </p:nvSpPr>
        <p:spPr>
          <a:xfrm>
            <a:off x="6676222" y="0"/>
            <a:ext cx="2467778" cy="3855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Good Resume</a:t>
            </a:r>
          </a:p>
        </p:txBody>
      </p:sp>
      <p:pic>
        <p:nvPicPr>
          <p:cNvPr id="10" name="Picture 9" descr="Text, letter&#10;&#10;Description automatically generated">
            <a:extLst>
              <a:ext uri="{FF2B5EF4-FFF2-40B4-BE49-F238E27FC236}">
                <a16:creationId xmlns:a16="http://schemas.microsoft.com/office/drawing/2014/main" id="{6A56FC15-9608-A94D-8EDF-89D47414AF13}"/>
              </a:ext>
            </a:extLst>
          </p:cNvPr>
          <p:cNvPicPr>
            <a:picLocks noChangeAspect="1"/>
          </p:cNvPicPr>
          <p:nvPr/>
        </p:nvPicPr>
        <p:blipFill>
          <a:blip r:embed="rId6"/>
          <a:stretch>
            <a:fillRect/>
          </a:stretch>
        </p:blipFill>
        <p:spPr>
          <a:xfrm>
            <a:off x="5449405" y="385590"/>
            <a:ext cx="3694595" cy="3415230"/>
          </a:xfrm>
          <a:prstGeom prst="rect">
            <a:avLst/>
          </a:prstGeom>
        </p:spPr>
      </p:pic>
      <p:pic>
        <p:nvPicPr>
          <p:cNvPr id="12" name="Picture 11" descr="Text&#10;&#10;Description automatically generated">
            <a:extLst>
              <a:ext uri="{FF2B5EF4-FFF2-40B4-BE49-F238E27FC236}">
                <a16:creationId xmlns:a16="http://schemas.microsoft.com/office/drawing/2014/main" id="{2B4FF25E-C965-044C-9AD0-928433795CF0}"/>
              </a:ext>
            </a:extLst>
          </p:cNvPr>
          <p:cNvPicPr>
            <a:picLocks noChangeAspect="1"/>
          </p:cNvPicPr>
          <p:nvPr/>
        </p:nvPicPr>
        <p:blipFill>
          <a:blip r:embed="rId7"/>
          <a:stretch>
            <a:fillRect/>
          </a:stretch>
        </p:blipFill>
        <p:spPr>
          <a:xfrm>
            <a:off x="20608" y="3126950"/>
            <a:ext cx="5403568" cy="1853690"/>
          </a:xfrm>
          <a:prstGeom prst="rect">
            <a:avLst/>
          </a:prstGeom>
        </p:spPr>
      </p:pic>
    </p:spTree>
    <p:extLst>
      <p:ext uri="{BB962C8B-B14F-4D97-AF65-F5344CB8AC3E}">
        <p14:creationId xmlns:p14="http://schemas.microsoft.com/office/powerpoint/2010/main" val="3509572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lecules.png"/>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flipH="1">
            <a:off x="5866036" y="255658"/>
            <a:ext cx="3532276" cy="5349240"/>
          </a:xfrm>
          <a:prstGeom prst="rect">
            <a:avLst/>
          </a:prstGeom>
        </p:spPr>
      </p:pic>
      <p:pic>
        <p:nvPicPr>
          <p:cNvPr id="4" name="Picture 3" descr="rings-only-clean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
        <p:nvSpPr>
          <p:cNvPr id="8" name="Rectangle 7">
            <a:extLst>
              <a:ext uri="{FF2B5EF4-FFF2-40B4-BE49-F238E27FC236}">
                <a16:creationId xmlns:a16="http://schemas.microsoft.com/office/drawing/2014/main" id="{CA622B96-9500-634F-BDCD-036B62D7E0E1}"/>
              </a:ext>
            </a:extLst>
          </p:cNvPr>
          <p:cNvSpPr/>
          <p:nvPr/>
        </p:nvSpPr>
        <p:spPr>
          <a:xfrm>
            <a:off x="0" y="0"/>
            <a:ext cx="2577947" cy="5067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Proceed with caution</a:t>
            </a:r>
          </a:p>
        </p:txBody>
      </p:sp>
      <p:pic>
        <p:nvPicPr>
          <p:cNvPr id="3" name="Picture 2" descr="Text, letter&#10;&#10;Description automatically generated">
            <a:extLst>
              <a:ext uri="{FF2B5EF4-FFF2-40B4-BE49-F238E27FC236}">
                <a16:creationId xmlns:a16="http://schemas.microsoft.com/office/drawing/2014/main" id="{0BB85811-6D55-BC42-B591-C254DAE8CB0D}"/>
              </a:ext>
            </a:extLst>
          </p:cNvPr>
          <p:cNvPicPr>
            <a:picLocks noChangeAspect="1"/>
          </p:cNvPicPr>
          <p:nvPr/>
        </p:nvPicPr>
        <p:blipFill>
          <a:blip r:embed="rId5"/>
          <a:stretch>
            <a:fillRect/>
          </a:stretch>
        </p:blipFill>
        <p:spPr>
          <a:xfrm>
            <a:off x="3933930" y="255658"/>
            <a:ext cx="5210070" cy="2418961"/>
          </a:xfrm>
          <a:prstGeom prst="rect">
            <a:avLst/>
          </a:prstGeom>
        </p:spPr>
      </p:pic>
      <p:pic>
        <p:nvPicPr>
          <p:cNvPr id="9" name="Picture 8" descr="Table&#10;&#10;Description automatically generated">
            <a:extLst>
              <a:ext uri="{FF2B5EF4-FFF2-40B4-BE49-F238E27FC236}">
                <a16:creationId xmlns:a16="http://schemas.microsoft.com/office/drawing/2014/main" id="{46B0E1C7-BBE7-CA45-9F5F-2A6F9B0F4FD2}"/>
              </a:ext>
            </a:extLst>
          </p:cNvPr>
          <p:cNvPicPr>
            <a:picLocks noChangeAspect="1"/>
          </p:cNvPicPr>
          <p:nvPr/>
        </p:nvPicPr>
        <p:blipFill>
          <a:blip r:embed="rId6"/>
          <a:stretch>
            <a:fillRect/>
          </a:stretch>
        </p:blipFill>
        <p:spPr>
          <a:xfrm>
            <a:off x="-56788" y="2340429"/>
            <a:ext cx="4338729" cy="2729621"/>
          </a:xfrm>
          <a:prstGeom prst="rect">
            <a:avLst/>
          </a:prstGeom>
        </p:spPr>
      </p:pic>
      <p:sp>
        <p:nvSpPr>
          <p:cNvPr id="11" name="Rectangle 10">
            <a:hlinkClick r:id="" action="ppaction://noaction" highlightClick="1"/>
            <a:extLst>
              <a:ext uri="{FF2B5EF4-FFF2-40B4-BE49-F238E27FC236}">
                <a16:creationId xmlns:a16="http://schemas.microsoft.com/office/drawing/2014/main" id="{F9D1D415-234B-4E49-A2AF-D1C1F9509B5E}"/>
              </a:ext>
            </a:extLst>
          </p:cNvPr>
          <p:cNvSpPr/>
          <p:nvPr/>
        </p:nvSpPr>
        <p:spPr>
          <a:xfrm>
            <a:off x="5867947" y="1465138"/>
            <a:ext cx="739330" cy="216310"/>
          </a:xfrm>
          <a:prstGeom prst="rect">
            <a:avLst/>
          </a:prstGeom>
          <a:solidFill>
            <a:schemeClr val="accent1">
              <a:alpha val="53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 action="ppaction://noaction" highlightClick="1"/>
            <a:extLst>
              <a:ext uri="{FF2B5EF4-FFF2-40B4-BE49-F238E27FC236}">
                <a16:creationId xmlns:a16="http://schemas.microsoft.com/office/drawing/2014/main" id="{2652A049-2642-0440-9378-C87975C1771B}"/>
              </a:ext>
            </a:extLst>
          </p:cNvPr>
          <p:cNvSpPr/>
          <p:nvPr/>
        </p:nvSpPr>
        <p:spPr>
          <a:xfrm>
            <a:off x="5243599" y="821125"/>
            <a:ext cx="1963446" cy="122772"/>
          </a:xfrm>
          <a:prstGeom prst="rect">
            <a:avLst/>
          </a:prstGeom>
          <a:solidFill>
            <a:schemeClr val="accent1">
              <a:alpha val="53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866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2EE4E97-FCA2-4644-99A2-B2B469069BCA}"/>
              </a:ext>
            </a:extLst>
          </p:cNvPr>
          <p:cNvPicPr>
            <a:picLocks noChangeAspect="1"/>
          </p:cNvPicPr>
          <p:nvPr/>
        </p:nvPicPr>
        <p:blipFill>
          <a:blip r:embed="rId2"/>
          <a:stretch>
            <a:fillRect/>
          </a:stretch>
        </p:blipFill>
        <p:spPr>
          <a:xfrm>
            <a:off x="0" y="0"/>
            <a:ext cx="4027990" cy="5143500"/>
          </a:xfrm>
          <a:prstGeom prst="rect">
            <a:avLst/>
          </a:prstGeom>
        </p:spPr>
      </p:pic>
      <p:pic>
        <p:nvPicPr>
          <p:cNvPr id="5" name="Picture 4" descr="Text&#10;&#10;Description automatically generated">
            <a:extLst>
              <a:ext uri="{FF2B5EF4-FFF2-40B4-BE49-F238E27FC236}">
                <a16:creationId xmlns:a16="http://schemas.microsoft.com/office/drawing/2014/main" id="{1D72624A-1BE0-FA45-B7AD-FBA3DA6E0361}"/>
              </a:ext>
            </a:extLst>
          </p:cNvPr>
          <p:cNvPicPr>
            <a:picLocks noChangeAspect="1"/>
          </p:cNvPicPr>
          <p:nvPr/>
        </p:nvPicPr>
        <p:blipFill>
          <a:blip r:embed="rId3"/>
          <a:stretch>
            <a:fillRect/>
          </a:stretch>
        </p:blipFill>
        <p:spPr>
          <a:xfrm>
            <a:off x="4664597" y="0"/>
            <a:ext cx="4479403" cy="5143500"/>
          </a:xfrm>
          <a:prstGeom prst="rect">
            <a:avLst/>
          </a:prstGeom>
        </p:spPr>
      </p:pic>
    </p:spTree>
    <p:extLst>
      <p:ext uri="{BB962C8B-B14F-4D97-AF65-F5344CB8AC3E}">
        <p14:creationId xmlns:p14="http://schemas.microsoft.com/office/powerpoint/2010/main" val="2559108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ngs-only-cleaner.png">
            <a:extLst>
              <a:ext uri="{FF2B5EF4-FFF2-40B4-BE49-F238E27FC236}">
                <a16:creationId xmlns:a16="http://schemas.microsoft.com/office/drawing/2014/main" id="{BAC64668-F300-E240-A62D-EF63B8E34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pic>
        <p:nvPicPr>
          <p:cNvPr id="3" name="Picture 2" descr="Icon&#10;&#10;Description automatically generated">
            <a:extLst>
              <a:ext uri="{FF2B5EF4-FFF2-40B4-BE49-F238E27FC236}">
                <a16:creationId xmlns:a16="http://schemas.microsoft.com/office/drawing/2014/main" id="{75AFB22B-E1BC-A844-88AE-BDB9FB9EC137}"/>
              </a:ext>
            </a:extLst>
          </p:cNvPr>
          <p:cNvPicPr>
            <a:picLocks noChangeAspect="1"/>
          </p:cNvPicPr>
          <p:nvPr/>
        </p:nvPicPr>
        <p:blipFill>
          <a:blip r:embed="rId3"/>
          <a:stretch>
            <a:fillRect/>
          </a:stretch>
        </p:blipFill>
        <p:spPr>
          <a:xfrm>
            <a:off x="5304299" y="1996395"/>
            <a:ext cx="1730158" cy="777240"/>
          </a:xfrm>
          <a:prstGeom prst="rect">
            <a:avLst/>
          </a:prstGeom>
        </p:spPr>
      </p:pic>
      <p:pic>
        <p:nvPicPr>
          <p:cNvPr id="4" name="Picture 6" descr="Savings and Information - For Your Home - Duke Energy">
            <a:extLst>
              <a:ext uri="{FF2B5EF4-FFF2-40B4-BE49-F238E27FC236}">
                <a16:creationId xmlns:a16="http://schemas.microsoft.com/office/drawing/2014/main" id="{C12B6A94-A420-CE4B-B85E-9124DDCFD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142" y="565656"/>
            <a:ext cx="2021714" cy="10140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with low confidence">
            <a:extLst>
              <a:ext uri="{FF2B5EF4-FFF2-40B4-BE49-F238E27FC236}">
                <a16:creationId xmlns:a16="http://schemas.microsoft.com/office/drawing/2014/main" id="{B335242A-3204-FC43-A0CB-F3D3612FE474}"/>
              </a:ext>
            </a:extLst>
          </p:cNvPr>
          <p:cNvPicPr>
            <a:picLocks noChangeAspect="1"/>
          </p:cNvPicPr>
          <p:nvPr/>
        </p:nvPicPr>
        <p:blipFill>
          <a:blip r:embed="rId5"/>
          <a:stretch>
            <a:fillRect/>
          </a:stretch>
        </p:blipFill>
        <p:spPr>
          <a:xfrm>
            <a:off x="23006" y="2571750"/>
            <a:ext cx="3076818" cy="1085096"/>
          </a:xfrm>
          <a:prstGeom prst="rect">
            <a:avLst/>
          </a:prstGeom>
        </p:spPr>
      </p:pic>
      <p:pic>
        <p:nvPicPr>
          <p:cNvPr id="7" name="Picture 6" descr="Chart, waterfall chart&#10;&#10;Description automatically generated">
            <a:extLst>
              <a:ext uri="{FF2B5EF4-FFF2-40B4-BE49-F238E27FC236}">
                <a16:creationId xmlns:a16="http://schemas.microsoft.com/office/drawing/2014/main" id="{CB9F6940-0BEF-1748-BB11-86CCB473614D}"/>
              </a:ext>
            </a:extLst>
          </p:cNvPr>
          <p:cNvPicPr>
            <a:picLocks noChangeAspect="1"/>
          </p:cNvPicPr>
          <p:nvPr/>
        </p:nvPicPr>
        <p:blipFill>
          <a:blip r:embed="rId6"/>
          <a:stretch>
            <a:fillRect/>
          </a:stretch>
        </p:blipFill>
        <p:spPr>
          <a:xfrm>
            <a:off x="12705" y="673148"/>
            <a:ext cx="1394169" cy="1535709"/>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1A1E1E72-794E-200D-2199-E39FA8A48A60}"/>
              </a:ext>
            </a:extLst>
          </p:cNvPr>
          <p:cNvPicPr>
            <a:picLocks noChangeAspect="1"/>
          </p:cNvPicPr>
          <p:nvPr/>
        </p:nvPicPr>
        <p:blipFill>
          <a:blip r:embed="rId7"/>
          <a:stretch>
            <a:fillRect/>
          </a:stretch>
        </p:blipFill>
        <p:spPr>
          <a:xfrm>
            <a:off x="4155071" y="3754405"/>
            <a:ext cx="2712741" cy="1104473"/>
          </a:xfrm>
          <a:prstGeom prst="rect">
            <a:avLst/>
          </a:prstGeom>
        </p:spPr>
      </p:pic>
      <p:sp>
        <p:nvSpPr>
          <p:cNvPr id="10" name="Rectangle 9">
            <a:extLst>
              <a:ext uri="{FF2B5EF4-FFF2-40B4-BE49-F238E27FC236}">
                <a16:creationId xmlns:a16="http://schemas.microsoft.com/office/drawing/2014/main" id="{CB24F967-C6BF-6644-8FEA-8441C419AFB5}"/>
              </a:ext>
            </a:extLst>
          </p:cNvPr>
          <p:cNvSpPr/>
          <p:nvPr/>
        </p:nvSpPr>
        <p:spPr>
          <a:xfrm>
            <a:off x="0" y="0"/>
            <a:ext cx="4241494" cy="6106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Clients that bring in the most business</a:t>
            </a:r>
          </a:p>
        </p:txBody>
      </p:sp>
      <p:pic>
        <p:nvPicPr>
          <p:cNvPr id="11" name="Picture 10" descr="A picture containing logo&#10;&#10;Description automatically generated">
            <a:extLst>
              <a:ext uri="{FF2B5EF4-FFF2-40B4-BE49-F238E27FC236}">
                <a16:creationId xmlns:a16="http://schemas.microsoft.com/office/drawing/2014/main" id="{E41FBE21-B6A0-394B-4D0C-4739D46E3E6C}"/>
              </a:ext>
            </a:extLst>
          </p:cNvPr>
          <p:cNvPicPr>
            <a:picLocks noChangeAspect="1"/>
          </p:cNvPicPr>
          <p:nvPr/>
        </p:nvPicPr>
        <p:blipFill>
          <a:blip r:embed="rId8"/>
          <a:stretch>
            <a:fillRect/>
          </a:stretch>
        </p:blipFill>
        <p:spPr>
          <a:xfrm>
            <a:off x="7007672" y="3057701"/>
            <a:ext cx="2113322" cy="959973"/>
          </a:xfrm>
          <a:prstGeom prst="rect">
            <a:avLst/>
          </a:prstGeom>
        </p:spPr>
      </p:pic>
      <p:pic>
        <p:nvPicPr>
          <p:cNvPr id="22" name="Picture 21" descr="Circle&#10;&#10;Description automatically generated with low confidence">
            <a:extLst>
              <a:ext uri="{FF2B5EF4-FFF2-40B4-BE49-F238E27FC236}">
                <a16:creationId xmlns:a16="http://schemas.microsoft.com/office/drawing/2014/main" id="{77DAECFF-7CD6-4A0E-6EE2-EB16575CBFF8}"/>
              </a:ext>
            </a:extLst>
          </p:cNvPr>
          <p:cNvPicPr>
            <a:picLocks noChangeAspect="1"/>
          </p:cNvPicPr>
          <p:nvPr/>
        </p:nvPicPr>
        <p:blipFill>
          <a:blip r:embed="rId9"/>
          <a:stretch>
            <a:fillRect/>
          </a:stretch>
        </p:blipFill>
        <p:spPr>
          <a:xfrm>
            <a:off x="3169110" y="708795"/>
            <a:ext cx="1489885" cy="887418"/>
          </a:xfrm>
          <a:prstGeom prst="rect">
            <a:avLst/>
          </a:prstGeom>
        </p:spPr>
      </p:pic>
      <p:pic>
        <p:nvPicPr>
          <p:cNvPr id="13" name="Picture 12" descr="Logo, company name&#10;&#10;Description automatically generated">
            <a:extLst>
              <a:ext uri="{FF2B5EF4-FFF2-40B4-BE49-F238E27FC236}">
                <a16:creationId xmlns:a16="http://schemas.microsoft.com/office/drawing/2014/main" id="{E98DB4CC-5C42-AFB6-57D8-E8C116ED9422}"/>
              </a:ext>
            </a:extLst>
          </p:cNvPr>
          <p:cNvPicPr>
            <a:picLocks noChangeAspect="1"/>
          </p:cNvPicPr>
          <p:nvPr/>
        </p:nvPicPr>
        <p:blipFill>
          <a:blip r:embed="rId10"/>
          <a:stretch>
            <a:fillRect/>
          </a:stretch>
        </p:blipFill>
        <p:spPr>
          <a:xfrm>
            <a:off x="7109581" y="2228"/>
            <a:ext cx="2021714" cy="1126857"/>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BE772F2D-D090-7175-B143-79CD38F2517C}"/>
              </a:ext>
            </a:extLst>
          </p:cNvPr>
          <p:cNvPicPr>
            <a:picLocks noChangeAspect="1"/>
          </p:cNvPicPr>
          <p:nvPr/>
        </p:nvPicPr>
        <p:blipFill>
          <a:blip r:embed="rId11"/>
          <a:stretch>
            <a:fillRect/>
          </a:stretch>
        </p:blipFill>
        <p:spPr>
          <a:xfrm>
            <a:off x="3859015" y="3070574"/>
            <a:ext cx="2100984" cy="640368"/>
          </a:xfrm>
          <a:prstGeom prst="rect">
            <a:avLst/>
          </a:prstGeom>
        </p:spPr>
      </p:pic>
      <p:pic>
        <p:nvPicPr>
          <p:cNvPr id="19" name="Picture 18" descr="Logo&#10;&#10;Description automatically generated">
            <a:extLst>
              <a:ext uri="{FF2B5EF4-FFF2-40B4-BE49-F238E27FC236}">
                <a16:creationId xmlns:a16="http://schemas.microsoft.com/office/drawing/2014/main" id="{3117F31D-6193-C38A-C2BB-F2156A1109C0}"/>
              </a:ext>
            </a:extLst>
          </p:cNvPr>
          <p:cNvPicPr>
            <a:picLocks noChangeAspect="1"/>
          </p:cNvPicPr>
          <p:nvPr/>
        </p:nvPicPr>
        <p:blipFill>
          <a:blip r:embed="rId12"/>
          <a:stretch>
            <a:fillRect/>
          </a:stretch>
        </p:blipFill>
        <p:spPr>
          <a:xfrm>
            <a:off x="989164" y="3853395"/>
            <a:ext cx="2560593" cy="994405"/>
          </a:xfrm>
          <a:prstGeom prst="rect">
            <a:avLst/>
          </a:prstGeom>
        </p:spPr>
      </p:pic>
      <p:pic>
        <p:nvPicPr>
          <p:cNvPr id="21" name="Picture 20" descr="Logo&#10;&#10;Description automatically generated">
            <a:extLst>
              <a:ext uri="{FF2B5EF4-FFF2-40B4-BE49-F238E27FC236}">
                <a16:creationId xmlns:a16="http://schemas.microsoft.com/office/drawing/2014/main" id="{A4C96E5B-F489-57BD-9275-AAB8D4068048}"/>
              </a:ext>
            </a:extLst>
          </p:cNvPr>
          <p:cNvPicPr>
            <a:picLocks noChangeAspect="1"/>
          </p:cNvPicPr>
          <p:nvPr/>
        </p:nvPicPr>
        <p:blipFill>
          <a:blip r:embed="rId13"/>
          <a:stretch>
            <a:fillRect/>
          </a:stretch>
        </p:blipFill>
        <p:spPr>
          <a:xfrm>
            <a:off x="1510699" y="708795"/>
            <a:ext cx="1517525" cy="1157880"/>
          </a:xfrm>
          <a:prstGeom prst="rect">
            <a:avLst/>
          </a:prstGeom>
        </p:spPr>
      </p:pic>
      <p:pic>
        <p:nvPicPr>
          <p:cNvPr id="26" name="Picture 25" descr="Logo&#10;&#10;Description automatically generated">
            <a:extLst>
              <a:ext uri="{FF2B5EF4-FFF2-40B4-BE49-F238E27FC236}">
                <a16:creationId xmlns:a16="http://schemas.microsoft.com/office/drawing/2014/main" id="{A3333456-311B-1A36-8440-9645F62AA699}"/>
              </a:ext>
            </a:extLst>
          </p:cNvPr>
          <p:cNvPicPr>
            <a:picLocks noChangeAspect="1"/>
          </p:cNvPicPr>
          <p:nvPr/>
        </p:nvPicPr>
        <p:blipFill>
          <a:blip r:embed="rId14"/>
          <a:stretch>
            <a:fillRect/>
          </a:stretch>
        </p:blipFill>
        <p:spPr>
          <a:xfrm>
            <a:off x="3048744" y="1876851"/>
            <a:ext cx="1801712" cy="913085"/>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7563A94D-768E-188C-804A-A29E59588EAF}"/>
              </a:ext>
            </a:extLst>
          </p:cNvPr>
          <p:cNvPicPr>
            <a:picLocks noChangeAspect="1"/>
          </p:cNvPicPr>
          <p:nvPr/>
        </p:nvPicPr>
        <p:blipFill>
          <a:blip r:embed="rId15"/>
          <a:stretch>
            <a:fillRect/>
          </a:stretch>
        </p:blipFill>
        <p:spPr>
          <a:xfrm>
            <a:off x="7368394" y="1287735"/>
            <a:ext cx="1752600" cy="1485900"/>
          </a:xfrm>
          <a:prstGeom prst="rect">
            <a:avLst/>
          </a:prstGeom>
        </p:spPr>
      </p:pic>
    </p:spTree>
    <p:extLst>
      <p:ext uri="{BB962C8B-B14F-4D97-AF65-F5344CB8AC3E}">
        <p14:creationId xmlns:p14="http://schemas.microsoft.com/office/powerpoint/2010/main" val="1738599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513F35-99C2-9144-B9CC-7E1418C69989}"/>
              </a:ext>
            </a:extLst>
          </p:cNvPr>
          <p:cNvSpPr txBox="1">
            <a:spLocks/>
          </p:cNvSpPr>
          <p:nvPr/>
        </p:nvSpPr>
        <p:spPr>
          <a:xfrm>
            <a:off x="2348865" y="1954530"/>
            <a:ext cx="4446269" cy="1234440"/>
          </a:xfrm>
          <a:prstGeom prst="rect">
            <a:avLst/>
          </a:prstGeom>
        </p:spPr>
        <p:txBody>
          <a:bodyPr vert="horz" lIns="274320" tIns="182880" rIns="274320" bIns="182880" rtlCol="0" anchor="ctr" anchorCtr="1">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3800" cap="all" spc="200" dirty="0">
                <a:solidFill>
                  <a:srgbClr val="262626"/>
                </a:solidFill>
                <a:latin typeface="Helvetica Neue" panose="02000503000000020004" pitchFamily="2" charset="0"/>
                <a:ea typeface="Helvetica Neue" panose="02000503000000020004" pitchFamily="2" charset="0"/>
                <a:cs typeface="Helvetica Neue" panose="02000503000000020004" pitchFamily="2" charset="0"/>
              </a:rPr>
              <a:t>Questions? </a:t>
            </a:r>
          </a:p>
        </p:txBody>
      </p:sp>
    </p:spTree>
    <p:extLst>
      <p:ext uri="{BB962C8B-B14F-4D97-AF65-F5344CB8AC3E}">
        <p14:creationId xmlns:p14="http://schemas.microsoft.com/office/powerpoint/2010/main" val="2077108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lecules.png"/>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flipH="1">
            <a:off x="6430110" y="144779"/>
            <a:ext cx="3205214" cy="4853941"/>
          </a:xfrm>
          <a:prstGeom prst="rect">
            <a:avLst/>
          </a:prstGeom>
        </p:spPr>
      </p:pic>
      <p:pic>
        <p:nvPicPr>
          <p:cNvPr id="4" name="Picture 3" descr="rings-only-clean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
        <p:nvSpPr>
          <p:cNvPr id="3" name="TextBox 2">
            <a:extLst>
              <a:ext uri="{FF2B5EF4-FFF2-40B4-BE49-F238E27FC236}">
                <a16:creationId xmlns:a16="http://schemas.microsoft.com/office/drawing/2014/main" id="{5469D7DA-50FA-FB43-8B89-1EA1982ACE41}"/>
              </a:ext>
            </a:extLst>
          </p:cNvPr>
          <p:cNvSpPr txBox="1"/>
          <p:nvPr/>
        </p:nvSpPr>
        <p:spPr>
          <a:xfrm>
            <a:off x="461554" y="842349"/>
            <a:ext cx="5608320" cy="2585323"/>
          </a:xfrm>
          <a:prstGeom prst="rect">
            <a:avLst/>
          </a:prstGeom>
          <a:noFill/>
        </p:spPr>
        <p:txBody>
          <a:bodyPr wrap="square" rtlCol="0">
            <a:spAutoFit/>
          </a:bodyPr>
          <a:lstStyle/>
          <a:p>
            <a:endParaRPr lang="en-US" sz="1600" dirty="0">
              <a:latin typeface="Helvetica Neue Thin" panose="020B0403020202020204" pitchFamily="34" charset="0"/>
              <a:ea typeface="Helvetica Neue Thin" panose="020B0403020202020204" pitchFamily="34" charset="0"/>
            </a:endParaRPr>
          </a:p>
          <a:p>
            <a:pPr marL="285750" indent="-285750">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Companies drive their decisions based on data.</a:t>
            </a:r>
          </a:p>
          <a:p>
            <a:pPr marL="285750" indent="-285750">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Relatively new in the IT space.</a:t>
            </a:r>
          </a:p>
          <a:p>
            <a:pPr marL="285750" indent="-285750">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92% of Fortune 1000 companies are increasing big data investments. </a:t>
            </a:r>
          </a:p>
          <a:p>
            <a:pPr marL="285750" indent="-285750">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End goal - gain insights on market trends and increase revenue.</a:t>
            </a:r>
          </a:p>
          <a:p>
            <a:pPr marL="285750" indent="-285750">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Emerging space to bridge the gap between IT and marketing. </a:t>
            </a:r>
          </a:p>
          <a:p>
            <a:pPr marL="285750" indent="-285750">
              <a:buFont typeface="Arial" panose="020B0604020202020204" pitchFamily="34" charset="0"/>
              <a:buChar char="•"/>
            </a:pPr>
            <a:endParaRPr lang="en-US" sz="1600" dirty="0">
              <a:latin typeface="Helvetica Neue Thin" panose="020B0403020202020204" pitchFamily="34" charset="0"/>
              <a:ea typeface="Helvetica Neue Thin" panose="020B0403020202020204" pitchFamily="34" charset="0"/>
            </a:endParaRPr>
          </a:p>
        </p:txBody>
      </p:sp>
      <p:pic>
        <p:nvPicPr>
          <p:cNvPr id="2054" name="Picture 6" descr="Principled Data Engineering, Part I: Architectural Overview | by Hussein  Danish | SSENSE-TECH | Medium">
            <a:extLst>
              <a:ext uri="{FF2B5EF4-FFF2-40B4-BE49-F238E27FC236}">
                <a16:creationId xmlns:a16="http://schemas.microsoft.com/office/drawing/2014/main" id="{BBA07E4A-BF5C-CC44-B085-8D5686870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0"/>
            <a:ext cx="2922587" cy="46840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D3AFAC2-A5CB-A348-8617-76AC7B1ECF45}"/>
              </a:ext>
            </a:extLst>
          </p:cNvPr>
          <p:cNvSpPr/>
          <p:nvPr/>
        </p:nvSpPr>
        <p:spPr>
          <a:xfrm>
            <a:off x="3118" y="0"/>
            <a:ext cx="2919470" cy="6072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Data Basics</a:t>
            </a:r>
          </a:p>
        </p:txBody>
      </p:sp>
    </p:spTree>
    <p:extLst>
      <p:ext uri="{BB962C8B-B14F-4D97-AF65-F5344CB8AC3E}">
        <p14:creationId xmlns:p14="http://schemas.microsoft.com/office/powerpoint/2010/main" val="4112008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molecules.png">
            <a:extLst>
              <a:ext uri="{FF2B5EF4-FFF2-40B4-BE49-F238E27FC236}">
                <a16:creationId xmlns:a16="http://schemas.microsoft.com/office/drawing/2014/main" id="{1F33066B-94E2-81D0-17B7-24346A75DCC2}"/>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flipH="1">
            <a:off x="6004398" y="293513"/>
            <a:ext cx="3530379" cy="5346367"/>
          </a:xfrm>
          <a:prstGeom prst="rect">
            <a:avLst/>
          </a:prstGeom>
        </p:spPr>
      </p:pic>
      <p:sp>
        <p:nvSpPr>
          <p:cNvPr id="7" name="Rectangle 6">
            <a:extLst>
              <a:ext uri="{FF2B5EF4-FFF2-40B4-BE49-F238E27FC236}">
                <a16:creationId xmlns:a16="http://schemas.microsoft.com/office/drawing/2014/main" id="{5D25A31F-29D9-AB4B-9984-031FAA851D08}"/>
              </a:ext>
            </a:extLst>
          </p:cNvPr>
          <p:cNvSpPr/>
          <p:nvPr/>
        </p:nvSpPr>
        <p:spPr>
          <a:xfrm>
            <a:off x="0" y="983579"/>
            <a:ext cx="2192481" cy="615663"/>
          </a:xfrm>
          <a:prstGeom prst="rect">
            <a:avLst/>
          </a:prstGeom>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Light" panose="02000403000000020004" pitchFamily="2" charset="0"/>
                <a:ea typeface="Helvetica Neue Light" panose="02000403000000020004" pitchFamily="2" charset="0"/>
              </a:rPr>
              <a:t>Analytics</a:t>
            </a:r>
          </a:p>
        </p:txBody>
      </p:sp>
      <p:sp>
        <p:nvSpPr>
          <p:cNvPr id="8" name="Rectangle 7">
            <a:extLst>
              <a:ext uri="{FF2B5EF4-FFF2-40B4-BE49-F238E27FC236}">
                <a16:creationId xmlns:a16="http://schemas.microsoft.com/office/drawing/2014/main" id="{1D7CE6D6-D8E5-0E45-BC94-FB20262DE7F9}"/>
              </a:ext>
            </a:extLst>
          </p:cNvPr>
          <p:cNvSpPr/>
          <p:nvPr/>
        </p:nvSpPr>
        <p:spPr>
          <a:xfrm>
            <a:off x="6875058" y="983578"/>
            <a:ext cx="2254827" cy="6156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Light" panose="02000403000000020004" pitchFamily="2" charset="0"/>
                <a:ea typeface="Helvetica Neue Light" panose="02000403000000020004" pitchFamily="2" charset="0"/>
              </a:rPr>
              <a:t>Data Science</a:t>
            </a:r>
          </a:p>
        </p:txBody>
      </p:sp>
      <p:sp>
        <p:nvSpPr>
          <p:cNvPr id="9" name="Rectangle 8">
            <a:extLst>
              <a:ext uri="{FF2B5EF4-FFF2-40B4-BE49-F238E27FC236}">
                <a16:creationId xmlns:a16="http://schemas.microsoft.com/office/drawing/2014/main" id="{99D70658-99A5-4143-A1D7-4EE073D831DA}"/>
              </a:ext>
            </a:extLst>
          </p:cNvPr>
          <p:cNvSpPr/>
          <p:nvPr/>
        </p:nvSpPr>
        <p:spPr>
          <a:xfrm>
            <a:off x="3463771" y="988201"/>
            <a:ext cx="2182090" cy="6156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Light" panose="02000403000000020004" pitchFamily="2" charset="0"/>
                <a:ea typeface="Helvetica Neue Light" panose="02000403000000020004" pitchFamily="2" charset="0"/>
              </a:rPr>
              <a:t>Data Transformation</a:t>
            </a:r>
          </a:p>
        </p:txBody>
      </p:sp>
      <p:sp>
        <p:nvSpPr>
          <p:cNvPr id="12" name="Rectangle 11">
            <a:extLst>
              <a:ext uri="{FF2B5EF4-FFF2-40B4-BE49-F238E27FC236}">
                <a16:creationId xmlns:a16="http://schemas.microsoft.com/office/drawing/2014/main" id="{F010D362-4D61-6849-973E-983D3E4AFDDA}"/>
              </a:ext>
            </a:extLst>
          </p:cNvPr>
          <p:cNvSpPr/>
          <p:nvPr/>
        </p:nvSpPr>
        <p:spPr>
          <a:xfrm>
            <a:off x="528156" y="1808962"/>
            <a:ext cx="1136167" cy="292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Data Analyst</a:t>
            </a:r>
          </a:p>
        </p:txBody>
      </p:sp>
      <p:sp>
        <p:nvSpPr>
          <p:cNvPr id="15" name="Rectangle 14">
            <a:extLst>
              <a:ext uri="{FF2B5EF4-FFF2-40B4-BE49-F238E27FC236}">
                <a16:creationId xmlns:a16="http://schemas.microsoft.com/office/drawing/2014/main" id="{488CCEA4-EA00-A74F-828F-C469CC260F55}"/>
              </a:ext>
            </a:extLst>
          </p:cNvPr>
          <p:cNvSpPr/>
          <p:nvPr/>
        </p:nvSpPr>
        <p:spPr>
          <a:xfrm>
            <a:off x="456936" y="2251242"/>
            <a:ext cx="1278605" cy="292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BI Developer</a:t>
            </a:r>
          </a:p>
        </p:txBody>
      </p:sp>
      <p:sp>
        <p:nvSpPr>
          <p:cNvPr id="21" name="Rectangle 20">
            <a:extLst>
              <a:ext uri="{FF2B5EF4-FFF2-40B4-BE49-F238E27FC236}">
                <a16:creationId xmlns:a16="http://schemas.microsoft.com/office/drawing/2014/main" id="{EF5D683B-A96C-8642-A419-E9D1CC3F1BB5}"/>
              </a:ext>
            </a:extLst>
          </p:cNvPr>
          <p:cNvSpPr/>
          <p:nvPr/>
        </p:nvSpPr>
        <p:spPr>
          <a:xfrm>
            <a:off x="3667623" y="1819406"/>
            <a:ext cx="1808750" cy="39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Data Architect</a:t>
            </a:r>
          </a:p>
        </p:txBody>
      </p:sp>
      <p:sp>
        <p:nvSpPr>
          <p:cNvPr id="24" name="Rectangle 23">
            <a:extLst>
              <a:ext uri="{FF2B5EF4-FFF2-40B4-BE49-F238E27FC236}">
                <a16:creationId xmlns:a16="http://schemas.microsoft.com/office/drawing/2014/main" id="{D59F85EB-5A9C-2D44-9C10-7DCA03507EE7}"/>
              </a:ext>
            </a:extLst>
          </p:cNvPr>
          <p:cNvSpPr/>
          <p:nvPr/>
        </p:nvSpPr>
        <p:spPr>
          <a:xfrm>
            <a:off x="3680613" y="2339801"/>
            <a:ext cx="1782773" cy="292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Data Engineer</a:t>
            </a:r>
          </a:p>
        </p:txBody>
      </p:sp>
      <p:sp>
        <p:nvSpPr>
          <p:cNvPr id="27" name="Rectangle 26">
            <a:extLst>
              <a:ext uri="{FF2B5EF4-FFF2-40B4-BE49-F238E27FC236}">
                <a16:creationId xmlns:a16="http://schemas.microsoft.com/office/drawing/2014/main" id="{A91624B4-5053-8542-AB36-4DC844C350C0}"/>
              </a:ext>
            </a:extLst>
          </p:cNvPr>
          <p:cNvSpPr/>
          <p:nvPr/>
        </p:nvSpPr>
        <p:spPr>
          <a:xfrm>
            <a:off x="3536660" y="3650000"/>
            <a:ext cx="2070138" cy="39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Database Administrator</a:t>
            </a:r>
          </a:p>
        </p:txBody>
      </p:sp>
      <p:sp>
        <p:nvSpPr>
          <p:cNvPr id="30" name="Rectangle 29">
            <a:extLst>
              <a:ext uri="{FF2B5EF4-FFF2-40B4-BE49-F238E27FC236}">
                <a16:creationId xmlns:a16="http://schemas.microsoft.com/office/drawing/2014/main" id="{D992939B-F391-9947-9CB3-85B7B4386C7E}"/>
              </a:ext>
            </a:extLst>
          </p:cNvPr>
          <p:cNvSpPr/>
          <p:nvPr/>
        </p:nvSpPr>
        <p:spPr>
          <a:xfrm>
            <a:off x="7312852" y="1819406"/>
            <a:ext cx="1379237" cy="39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Data Scientist</a:t>
            </a:r>
          </a:p>
        </p:txBody>
      </p:sp>
      <p:sp>
        <p:nvSpPr>
          <p:cNvPr id="33" name="Rectangle 32">
            <a:extLst>
              <a:ext uri="{FF2B5EF4-FFF2-40B4-BE49-F238E27FC236}">
                <a16:creationId xmlns:a16="http://schemas.microsoft.com/office/drawing/2014/main" id="{9A330DFB-55B0-7A47-8B96-647E3F40F545}"/>
              </a:ext>
            </a:extLst>
          </p:cNvPr>
          <p:cNvSpPr/>
          <p:nvPr/>
        </p:nvSpPr>
        <p:spPr>
          <a:xfrm>
            <a:off x="7157254" y="2352224"/>
            <a:ext cx="1690431" cy="5407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Machine Learning Engineer</a:t>
            </a:r>
          </a:p>
        </p:txBody>
      </p:sp>
      <p:sp>
        <p:nvSpPr>
          <p:cNvPr id="36" name="Rectangle 35">
            <a:extLst>
              <a:ext uri="{FF2B5EF4-FFF2-40B4-BE49-F238E27FC236}">
                <a16:creationId xmlns:a16="http://schemas.microsoft.com/office/drawing/2014/main" id="{7A2FE697-6CDE-1044-8779-9E8BD07B3A91}"/>
              </a:ext>
            </a:extLst>
          </p:cNvPr>
          <p:cNvSpPr/>
          <p:nvPr/>
        </p:nvSpPr>
        <p:spPr>
          <a:xfrm>
            <a:off x="2396168" y="0"/>
            <a:ext cx="4351663" cy="4296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Data Job Titles / Breakdown</a:t>
            </a:r>
          </a:p>
        </p:txBody>
      </p:sp>
      <p:sp>
        <p:nvSpPr>
          <p:cNvPr id="28" name="Rectangle 27">
            <a:extLst>
              <a:ext uri="{FF2B5EF4-FFF2-40B4-BE49-F238E27FC236}">
                <a16:creationId xmlns:a16="http://schemas.microsoft.com/office/drawing/2014/main" id="{E99BA828-0C61-1F3A-10B5-2C27107590B4}"/>
              </a:ext>
            </a:extLst>
          </p:cNvPr>
          <p:cNvSpPr/>
          <p:nvPr/>
        </p:nvSpPr>
        <p:spPr>
          <a:xfrm>
            <a:off x="325155" y="2682438"/>
            <a:ext cx="1542166" cy="292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Report Developer</a:t>
            </a:r>
          </a:p>
        </p:txBody>
      </p:sp>
      <p:sp>
        <p:nvSpPr>
          <p:cNvPr id="37" name="Rectangle 36">
            <a:extLst>
              <a:ext uri="{FF2B5EF4-FFF2-40B4-BE49-F238E27FC236}">
                <a16:creationId xmlns:a16="http://schemas.microsoft.com/office/drawing/2014/main" id="{59FFACCD-4702-CAE1-D69E-A81E30929EB2}"/>
              </a:ext>
            </a:extLst>
          </p:cNvPr>
          <p:cNvSpPr/>
          <p:nvPr/>
        </p:nvSpPr>
        <p:spPr>
          <a:xfrm>
            <a:off x="7098094" y="3070036"/>
            <a:ext cx="1808750" cy="39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MLOps Engineer</a:t>
            </a:r>
          </a:p>
        </p:txBody>
      </p:sp>
      <p:sp>
        <p:nvSpPr>
          <p:cNvPr id="38" name="Rectangle 37">
            <a:extLst>
              <a:ext uri="{FF2B5EF4-FFF2-40B4-BE49-F238E27FC236}">
                <a16:creationId xmlns:a16="http://schemas.microsoft.com/office/drawing/2014/main" id="{53AEAC4A-3DE6-1944-139C-5D9C14519C7A}"/>
              </a:ext>
            </a:extLst>
          </p:cNvPr>
          <p:cNvSpPr/>
          <p:nvPr/>
        </p:nvSpPr>
        <p:spPr>
          <a:xfrm>
            <a:off x="325155" y="3124718"/>
            <a:ext cx="1542166" cy="2641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Data Specialist</a:t>
            </a:r>
          </a:p>
        </p:txBody>
      </p:sp>
      <p:sp>
        <p:nvSpPr>
          <p:cNvPr id="39" name="Rectangle 38">
            <a:extLst>
              <a:ext uri="{FF2B5EF4-FFF2-40B4-BE49-F238E27FC236}">
                <a16:creationId xmlns:a16="http://schemas.microsoft.com/office/drawing/2014/main" id="{5D5689A4-816F-891F-EFF8-D3E37D6A80AA}"/>
              </a:ext>
            </a:extLst>
          </p:cNvPr>
          <p:cNvSpPr/>
          <p:nvPr/>
        </p:nvSpPr>
        <p:spPr>
          <a:xfrm>
            <a:off x="7363166" y="3645833"/>
            <a:ext cx="1278605" cy="292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AI Specialist</a:t>
            </a:r>
          </a:p>
        </p:txBody>
      </p:sp>
      <p:sp>
        <p:nvSpPr>
          <p:cNvPr id="40" name="Rectangle 39">
            <a:extLst>
              <a:ext uri="{FF2B5EF4-FFF2-40B4-BE49-F238E27FC236}">
                <a16:creationId xmlns:a16="http://schemas.microsoft.com/office/drawing/2014/main" id="{0D1C0E6A-8EFF-7C7A-6410-A8BE5CAE45ED}"/>
              </a:ext>
            </a:extLst>
          </p:cNvPr>
          <p:cNvSpPr/>
          <p:nvPr/>
        </p:nvSpPr>
        <p:spPr>
          <a:xfrm>
            <a:off x="3800646" y="2750408"/>
            <a:ext cx="1542166" cy="2641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ETL Developer</a:t>
            </a:r>
          </a:p>
        </p:txBody>
      </p:sp>
      <p:sp>
        <p:nvSpPr>
          <p:cNvPr id="41" name="Rectangle 40">
            <a:extLst>
              <a:ext uri="{FF2B5EF4-FFF2-40B4-BE49-F238E27FC236}">
                <a16:creationId xmlns:a16="http://schemas.microsoft.com/office/drawing/2014/main" id="{DD8419EF-709A-0032-715D-6B633468B2D8}"/>
              </a:ext>
            </a:extLst>
          </p:cNvPr>
          <p:cNvSpPr/>
          <p:nvPr/>
        </p:nvSpPr>
        <p:spPr>
          <a:xfrm>
            <a:off x="3536660" y="3153031"/>
            <a:ext cx="2070137" cy="3378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Thin" panose="020B0403020202020204" pitchFamily="34" charset="0"/>
                <a:ea typeface="Helvetica Neue Thin" panose="020B0403020202020204" pitchFamily="34" charset="0"/>
              </a:rPr>
              <a:t>Database Engineer</a:t>
            </a:r>
          </a:p>
        </p:txBody>
      </p:sp>
      <p:pic>
        <p:nvPicPr>
          <p:cNvPr id="2" name="Picture 1" descr="rings-only-cleaner.png">
            <a:extLst>
              <a:ext uri="{FF2B5EF4-FFF2-40B4-BE49-F238E27FC236}">
                <a16:creationId xmlns:a16="http://schemas.microsoft.com/office/drawing/2014/main" id="{7317A73F-A4A2-15D4-7367-0346288E7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Tree>
    <p:extLst>
      <p:ext uri="{BB962C8B-B14F-4D97-AF65-F5344CB8AC3E}">
        <p14:creationId xmlns:p14="http://schemas.microsoft.com/office/powerpoint/2010/main" val="98707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lecules.png">
            <a:extLst>
              <a:ext uri="{FF2B5EF4-FFF2-40B4-BE49-F238E27FC236}">
                <a16:creationId xmlns:a16="http://schemas.microsoft.com/office/drawing/2014/main" id="{666C22C5-88E3-DD9D-2472-4D548E5D647B}"/>
              </a:ext>
            </a:extLst>
          </p:cNvPr>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flipH="1">
            <a:off x="6004398" y="293513"/>
            <a:ext cx="3530379" cy="5346367"/>
          </a:xfrm>
          <a:prstGeom prst="rect">
            <a:avLst/>
          </a:prstGeom>
        </p:spPr>
      </p:pic>
      <p:pic>
        <p:nvPicPr>
          <p:cNvPr id="4" name="Picture 3" descr="rings-only-clean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
        <p:nvSpPr>
          <p:cNvPr id="5" name="TextBox 4">
            <a:extLst>
              <a:ext uri="{FF2B5EF4-FFF2-40B4-BE49-F238E27FC236}">
                <a16:creationId xmlns:a16="http://schemas.microsoft.com/office/drawing/2014/main" id="{CE409A0C-4937-924E-9A79-93E3D2EE02E8}"/>
              </a:ext>
            </a:extLst>
          </p:cNvPr>
          <p:cNvSpPr txBox="1"/>
          <p:nvPr/>
        </p:nvSpPr>
        <p:spPr>
          <a:xfrm>
            <a:off x="236151" y="1364285"/>
            <a:ext cx="2345737"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ETL/ELT – extracting, transforming, loading the data.</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Responsible for cleaning the data.</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Build pipelines that transport and transform data. </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Ensures that the data is in a highly useable state by the time it gets to the end users. </a:t>
            </a:r>
          </a:p>
        </p:txBody>
      </p:sp>
      <p:sp>
        <p:nvSpPr>
          <p:cNvPr id="6" name="TextBox 5">
            <a:extLst>
              <a:ext uri="{FF2B5EF4-FFF2-40B4-BE49-F238E27FC236}">
                <a16:creationId xmlns:a16="http://schemas.microsoft.com/office/drawing/2014/main" id="{84C12679-39B6-0340-B5A7-2A304FEFF503}"/>
              </a:ext>
            </a:extLst>
          </p:cNvPr>
          <p:cNvSpPr txBox="1"/>
          <p:nvPr/>
        </p:nvSpPr>
        <p:spPr>
          <a:xfrm>
            <a:off x="3208195" y="622097"/>
            <a:ext cx="3212529" cy="2492990"/>
          </a:xfrm>
          <a:prstGeom prst="rect">
            <a:avLst/>
          </a:prstGeom>
          <a:noFill/>
        </p:spPr>
        <p:txBody>
          <a:bodyPr wrap="square" rtlCol="0">
            <a:spAutoFit/>
          </a:bodyPr>
          <a:lstStyle/>
          <a:p>
            <a:r>
              <a:rPr lang="en-US" sz="1200" dirty="0">
                <a:latin typeface="Helvetica Neue Light" panose="02000403000000020004" pitchFamily="2" charset="0"/>
                <a:ea typeface="Helvetica Neue Light" panose="02000403000000020004" pitchFamily="2" charset="0"/>
              </a:rPr>
              <a:t>Common Tools &amp; Technologies:</a:t>
            </a:r>
          </a:p>
          <a:p>
            <a:pPr marL="285750" indent="-285750">
              <a:buFont typeface="Arial" panose="020B0604020202020204" pitchFamily="34" charset="0"/>
              <a:buChar char="•"/>
            </a:pPr>
            <a:r>
              <a:rPr lang="en-US" sz="1200" dirty="0">
                <a:latin typeface="Helvetica Neue Thin" panose="020B0403020202020204" pitchFamily="34" charset="0"/>
                <a:ea typeface="Helvetica Neue Thin" panose="020B0403020202020204" pitchFamily="34" charset="0"/>
              </a:rPr>
              <a:t>Scripting Languages:</a:t>
            </a:r>
          </a:p>
          <a:p>
            <a:pPr marL="742950" lvl="1" indent="-285750">
              <a:buFont typeface="Arial" panose="020B0604020202020204" pitchFamily="34" charset="0"/>
              <a:buChar char="•"/>
            </a:pPr>
            <a:r>
              <a:rPr lang="en-US" sz="1200" dirty="0">
                <a:latin typeface="Helvetica Neue Thin" panose="020B0403020202020204" pitchFamily="34" charset="0"/>
                <a:ea typeface="Helvetica Neue Thin" panose="020B0403020202020204" pitchFamily="34" charset="0"/>
              </a:rPr>
              <a:t>Python, Scala, Java, SQL</a:t>
            </a:r>
          </a:p>
          <a:p>
            <a:pPr marL="285750" indent="-285750">
              <a:buFont typeface="Arial" panose="020B0604020202020204" pitchFamily="34" charset="0"/>
              <a:buChar char="•"/>
            </a:pPr>
            <a:r>
              <a:rPr lang="en-US" sz="1200" dirty="0">
                <a:latin typeface="Helvetica Neue Thin" panose="020B0403020202020204" pitchFamily="34" charset="0"/>
                <a:ea typeface="Helvetica Neue Thin" panose="020B0403020202020204" pitchFamily="34" charset="0"/>
              </a:rPr>
              <a:t>Cloud</a:t>
            </a:r>
          </a:p>
          <a:p>
            <a:pPr marL="742950" lvl="1" indent="-285750">
              <a:buFont typeface="Arial" panose="020B0604020202020204" pitchFamily="34" charset="0"/>
              <a:buChar char="•"/>
            </a:pPr>
            <a:r>
              <a:rPr lang="en-US" sz="1200" dirty="0">
                <a:latin typeface="Helvetica Neue Thin" panose="020B0403020202020204" pitchFamily="34" charset="0"/>
                <a:ea typeface="Helvetica Neue Thin" panose="020B0403020202020204" pitchFamily="34" charset="0"/>
              </a:rPr>
              <a:t>AWS, GCP,  Azure</a:t>
            </a:r>
          </a:p>
          <a:p>
            <a:pPr marL="285750" lvl="1" indent="-285750">
              <a:buFont typeface="Arial" panose="020B0604020202020204" pitchFamily="34" charset="0"/>
              <a:buChar char="•"/>
            </a:pPr>
            <a:r>
              <a:rPr lang="en-US" sz="1200" dirty="0">
                <a:latin typeface="Helvetica Neue Thin" panose="020B0403020202020204" pitchFamily="34" charset="0"/>
                <a:ea typeface="Helvetica Neue Thin" panose="020B0403020202020204" pitchFamily="34" charset="0"/>
              </a:rPr>
              <a:t>ETL</a:t>
            </a:r>
          </a:p>
          <a:p>
            <a:pPr marL="742950" lvl="2" indent="-285750">
              <a:buFont typeface="Arial" panose="020B0604020202020204" pitchFamily="34" charset="0"/>
              <a:buChar char="•"/>
            </a:pPr>
            <a:r>
              <a:rPr lang="en-US" sz="1200" dirty="0">
                <a:latin typeface="Helvetica Neue Thin" panose="020B0403020202020204" pitchFamily="34" charset="0"/>
                <a:ea typeface="Helvetica Neue Thin" panose="020B0403020202020204" pitchFamily="34" charset="0"/>
              </a:rPr>
              <a:t>Talend, SSIS, Informatica</a:t>
            </a:r>
          </a:p>
          <a:p>
            <a:pPr marL="285750" lvl="1" indent="-285750">
              <a:buFont typeface="Arial" panose="020B0604020202020204" pitchFamily="34" charset="0"/>
              <a:buChar char="•"/>
            </a:pPr>
            <a:r>
              <a:rPr lang="en-US" sz="1200" dirty="0">
                <a:latin typeface="Helvetica Neue Thin" panose="020B0403020202020204" pitchFamily="34" charset="0"/>
                <a:ea typeface="Helvetica Neue Thin" panose="020B0403020202020204" pitchFamily="34" charset="0"/>
              </a:rPr>
              <a:t>Data Warehouse:</a:t>
            </a:r>
          </a:p>
          <a:p>
            <a:pPr marL="742950" lvl="2" indent="-285750">
              <a:buFont typeface="Arial" panose="020B0604020202020204" pitchFamily="34" charset="0"/>
              <a:buChar char="•"/>
            </a:pPr>
            <a:r>
              <a:rPr lang="en-US" sz="1200" dirty="0">
                <a:latin typeface="Helvetica Neue Thin" panose="020B0403020202020204" pitchFamily="34" charset="0"/>
                <a:ea typeface="Helvetica Neue Thin" panose="020B0403020202020204" pitchFamily="34" charset="0"/>
              </a:rPr>
              <a:t>PostgreSQL, Amazon S3, Redshift, Snowflake</a:t>
            </a:r>
          </a:p>
          <a:p>
            <a:pPr marL="742950" lvl="2" indent="-285750">
              <a:buFont typeface="Arial" panose="020B0604020202020204" pitchFamily="34" charset="0"/>
              <a:buChar char="•"/>
            </a:pPr>
            <a:endParaRPr lang="en-US" dirty="0">
              <a:latin typeface="Helvetica Neue Thin" panose="020B0403020202020204" pitchFamily="34" charset="0"/>
              <a:ea typeface="Helvetica Neue Thin" panose="020B0403020202020204" pitchFamily="34" charset="0"/>
            </a:endParaRPr>
          </a:p>
          <a:p>
            <a:pPr marL="742950" lvl="1" indent="-285750">
              <a:buFont typeface="Arial" panose="020B0604020202020204" pitchFamily="34" charset="0"/>
              <a:buChar char="•"/>
            </a:pPr>
            <a:endParaRPr lang="en-US" dirty="0">
              <a:latin typeface="Helvetica Neue Thin" panose="020B0403020202020204" pitchFamily="34" charset="0"/>
              <a:ea typeface="Helvetica Neue Thin" panose="020B0403020202020204" pitchFamily="34" charset="0"/>
            </a:endParaRPr>
          </a:p>
        </p:txBody>
      </p:sp>
      <p:sp>
        <p:nvSpPr>
          <p:cNvPr id="8" name="TextBox 7">
            <a:extLst>
              <a:ext uri="{FF2B5EF4-FFF2-40B4-BE49-F238E27FC236}">
                <a16:creationId xmlns:a16="http://schemas.microsoft.com/office/drawing/2014/main" id="{D986525C-C3D4-9C45-9AF8-38198B77A313}"/>
              </a:ext>
            </a:extLst>
          </p:cNvPr>
          <p:cNvSpPr txBox="1"/>
          <p:nvPr/>
        </p:nvSpPr>
        <p:spPr>
          <a:xfrm>
            <a:off x="3089120" y="4031354"/>
            <a:ext cx="3587037" cy="923330"/>
          </a:xfrm>
          <a:prstGeom prst="rect">
            <a:avLst/>
          </a:prstGeom>
          <a:noFill/>
        </p:spPr>
        <p:txBody>
          <a:bodyPr wrap="square" rtlCol="0">
            <a:spAutoFit/>
          </a:bodyPr>
          <a:lstStyle/>
          <a:p>
            <a:r>
              <a:rPr lang="en-US"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Typical Salaries:</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Engineers: $130-$190k</a:t>
            </a:r>
          </a:p>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Architects: $160 – $200k</a:t>
            </a:r>
          </a:p>
        </p:txBody>
      </p:sp>
      <p:sp>
        <p:nvSpPr>
          <p:cNvPr id="3" name="Rectangle 2">
            <a:extLst>
              <a:ext uri="{FF2B5EF4-FFF2-40B4-BE49-F238E27FC236}">
                <a16:creationId xmlns:a16="http://schemas.microsoft.com/office/drawing/2014/main" id="{8962F5BD-C841-A54A-9CD4-399C13DF4D90}"/>
              </a:ext>
            </a:extLst>
          </p:cNvPr>
          <p:cNvSpPr/>
          <p:nvPr/>
        </p:nvSpPr>
        <p:spPr>
          <a:xfrm>
            <a:off x="2594472" y="0"/>
            <a:ext cx="3955055" cy="4296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Data Transformation</a:t>
            </a:r>
          </a:p>
        </p:txBody>
      </p:sp>
      <p:sp>
        <p:nvSpPr>
          <p:cNvPr id="7" name="Rectangle 6">
            <a:extLst>
              <a:ext uri="{FF2B5EF4-FFF2-40B4-BE49-F238E27FC236}">
                <a16:creationId xmlns:a16="http://schemas.microsoft.com/office/drawing/2014/main" id="{BFE7CAB2-5DA5-FD40-86EE-8A5DB1814D04}"/>
              </a:ext>
            </a:extLst>
          </p:cNvPr>
          <p:cNvSpPr/>
          <p:nvPr/>
        </p:nvSpPr>
        <p:spPr>
          <a:xfrm>
            <a:off x="0" y="933810"/>
            <a:ext cx="2594472" cy="374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Light" panose="02000403000000020004" pitchFamily="2" charset="0"/>
                <a:ea typeface="Helvetica Neue Light" panose="02000403000000020004" pitchFamily="2" charset="0"/>
              </a:rPr>
              <a:t>Data Engineer</a:t>
            </a:r>
          </a:p>
        </p:txBody>
      </p:sp>
      <p:sp>
        <p:nvSpPr>
          <p:cNvPr id="9" name="Rectangle 8">
            <a:extLst>
              <a:ext uri="{FF2B5EF4-FFF2-40B4-BE49-F238E27FC236}">
                <a16:creationId xmlns:a16="http://schemas.microsoft.com/office/drawing/2014/main" id="{14E33ED4-2AF0-3E45-8BD3-416EA982D551}"/>
              </a:ext>
            </a:extLst>
          </p:cNvPr>
          <p:cNvSpPr/>
          <p:nvPr/>
        </p:nvSpPr>
        <p:spPr>
          <a:xfrm>
            <a:off x="6549527" y="933810"/>
            <a:ext cx="2594473" cy="388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Light" panose="02000403000000020004" pitchFamily="2" charset="0"/>
                <a:ea typeface="Helvetica Neue Light" panose="02000403000000020004" pitchFamily="2" charset="0"/>
              </a:rPr>
              <a:t>Data Architect</a:t>
            </a:r>
          </a:p>
        </p:txBody>
      </p:sp>
      <p:sp>
        <p:nvSpPr>
          <p:cNvPr id="10" name="TextBox 9">
            <a:extLst>
              <a:ext uri="{FF2B5EF4-FFF2-40B4-BE49-F238E27FC236}">
                <a16:creationId xmlns:a16="http://schemas.microsoft.com/office/drawing/2014/main" id="{62002FF0-2BFD-944E-9CAB-C63E64221A6D}"/>
              </a:ext>
            </a:extLst>
          </p:cNvPr>
          <p:cNvSpPr txBox="1"/>
          <p:nvPr/>
        </p:nvSpPr>
        <p:spPr>
          <a:xfrm>
            <a:off x="6618121" y="1448365"/>
            <a:ext cx="2457283"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A data architect designs and manages data systems, sets policies for how data is stored and accessed, coordinates various data sources within an organization, and integrates new data technologies into existing IT infrastructures.</a:t>
            </a:r>
          </a:p>
        </p:txBody>
      </p:sp>
    </p:spTree>
    <p:extLst>
      <p:ext uri="{BB962C8B-B14F-4D97-AF65-F5344CB8AC3E}">
        <p14:creationId xmlns:p14="http://schemas.microsoft.com/office/powerpoint/2010/main" val="1612589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olecules.png">
            <a:extLst>
              <a:ext uri="{FF2B5EF4-FFF2-40B4-BE49-F238E27FC236}">
                <a16:creationId xmlns:a16="http://schemas.microsoft.com/office/drawing/2014/main" id="{86DCB1ED-C99A-2AC5-3CDC-DA440DFD2458}"/>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flipH="1">
            <a:off x="6004398" y="293513"/>
            <a:ext cx="3530379" cy="5346367"/>
          </a:xfrm>
          <a:prstGeom prst="rect">
            <a:avLst/>
          </a:prstGeom>
        </p:spPr>
      </p:pic>
      <p:sp>
        <p:nvSpPr>
          <p:cNvPr id="4" name="TextBox 3">
            <a:extLst>
              <a:ext uri="{FF2B5EF4-FFF2-40B4-BE49-F238E27FC236}">
                <a16:creationId xmlns:a16="http://schemas.microsoft.com/office/drawing/2014/main" id="{A0780E4C-D06A-CB48-A740-96892DCF28B6}"/>
              </a:ext>
            </a:extLst>
          </p:cNvPr>
          <p:cNvSpPr txBox="1"/>
          <p:nvPr/>
        </p:nvSpPr>
        <p:spPr>
          <a:xfrm>
            <a:off x="3000175" y="522306"/>
            <a:ext cx="3073706" cy="1815882"/>
          </a:xfrm>
          <a:prstGeom prst="rect">
            <a:avLst/>
          </a:prstGeom>
          <a:noFill/>
        </p:spPr>
        <p:txBody>
          <a:bodyPr wrap="square" rtlCol="0">
            <a:spAutoFit/>
          </a:bodyPr>
          <a:lstStyle/>
          <a:p>
            <a:pPr marL="285750" indent="-285750">
              <a:buFont typeface="Arial" panose="020B0604020202020204" pitchFamily="34" charset="0"/>
              <a:buChar char="•"/>
            </a:pPr>
            <a:r>
              <a:rPr lang="en-US" sz="1400" i="1" dirty="0">
                <a:latin typeface="Helvetica Neue Light" panose="02000403000000020004" pitchFamily="2" charset="0"/>
                <a:ea typeface="Helvetica Neue Light" panose="02000403000000020004" pitchFamily="2" charset="0"/>
              </a:rPr>
              <a:t>**Keep the lights on**</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Ensure databases run efficiently and smoothly.</a:t>
            </a:r>
          </a:p>
          <a:p>
            <a:endParaRPr lang="en-US" sz="1400" dirty="0">
              <a:latin typeface="Helvetica Neue Thin" panose="020B0403020202020204" pitchFamily="34" charset="0"/>
              <a:ea typeface="Helvetica Neue Thin" panose="020B0403020202020204" pitchFamily="34" charset="0"/>
            </a:endParaRPr>
          </a:p>
          <a:p>
            <a:endParaRPr lang="en-US" sz="1400" dirty="0">
              <a:latin typeface="Helvetica Neue Thin" panose="020B0403020202020204" pitchFamily="34" charset="0"/>
              <a:ea typeface="Helvetica Neue Thin" panose="020B0403020202020204" pitchFamily="34" charset="0"/>
            </a:endParaRPr>
          </a:p>
          <a:p>
            <a:r>
              <a:rPr lang="en-US" sz="1400" dirty="0">
                <a:latin typeface="Helvetica Neue Light" panose="02000403000000020004" pitchFamily="2" charset="0"/>
                <a:ea typeface="Helvetica Neue Light" panose="02000403000000020004" pitchFamily="2" charset="0"/>
              </a:rPr>
              <a:t>Two main types in use: </a:t>
            </a:r>
          </a:p>
          <a:p>
            <a:pPr marL="342900" indent="-342900">
              <a:buFont typeface="+mj-lt"/>
              <a:buAutoNum type="arabicPeriod"/>
            </a:pPr>
            <a:r>
              <a:rPr lang="en-US" sz="1400" dirty="0">
                <a:latin typeface="Helvetica Neue Thin" panose="020B0403020202020204" pitchFamily="34" charset="0"/>
                <a:ea typeface="Helvetica Neue Thin" panose="020B0403020202020204" pitchFamily="34" charset="0"/>
              </a:rPr>
              <a:t>Microsoft SQL Server</a:t>
            </a:r>
          </a:p>
          <a:p>
            <a:pPr marL="342900" indent="-342900">
              <a:buFont typeface="+mj-lt"/>
              <a:buAutoNum type="arabicPeriod"/>
            </a:pPr>
            <a:r>
              <a:rPr lang="en-US" sz="1400" dirty="0">
                <a:latin typeface="Helvetica Neue Thin" panose="020B0403020202020204" pitchFamily="34" charset="0"/>
                <a:ea typeface="Helvetica Neue Thin" panose="020B0403020202020204" pitchFamily="34" charset="0"/>
              </a:rPr>
              <a:t>Oracle </a:t>
            </a:r>
          </a:p>
        </p:txBody>
      </p:sp>
      <p:sp>
        <p:nvSpPr>
          <p:cNvPr id="5" name="TextBox 4">
            <a:extLst>
              <a:ext uri="{FF2B5EF4-FFF2-40B4-BE49-F238E27FC236}">
                <a16:creationId xmlns:a16="http://schemas.microsoft.com/office/drawing/2014/main" id="{3D83EB57-9820-324E-83C6-E29FA4D66446}"/>
              </a:ext>
            </a:extLst>
          </p:cNvPr>
          <p:cNvSpPr txBox="1"/>
          <p:nvPr/>
        </p:nvSpPr>
        <p:spPr>
          <a:xfrm>
            <a:off x="2969887" y="4013523"/>
            <a:ext cx="3204223" cy="923330"/>
          </a:xfrm>
          <a:prstGeom prst="rect">
            <a:avLst/>
          </a:prstGeom>
          <a:noFill/>
        </p:spPr>
        <p:txBody>
          <a:bodyPr wrap="square" rtlCol="0">
            <a:spAutoFit/>
          </a:bodyPr>
          <a:lstStyle/>
          <a:p>
            <a:r>
              <a:rPr lang="en-US" b="1"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Typical Salaries:</a:t>
            </a:r>
          </a:p>
          <a:p>
            <a:r>
              <a:rPr lang="en-US" b="1" dirty="0">
                <a:latin typeface="Helvetica Neue" panose="02000503000000020004" pitchFamily="2" charset="0"/>
                <a:ea typeface="Helvetica Neue" panose="02000503000000020004" pitchFamily="2" charset="0"/>
                <a:cs typeface="Helvetica Neue" panose="02000503000000020004" pitchFamily="2" charset="0"/>
              </a:rPr>
              <a:t>Engineer: </a:t>
            </a:r>
            <a:r>
              <a:rPr lang="en-US" dirty="0">
                <a:latin typeface="Helvetica Neue" panose="02000503000000020004" pitchFamily="2" charset="0"/>
                <a:ea typeface="Helvetica Neue" panose="02000503000000020004" pitchFamily="2" charset="0"/>
                <a:cs typeface="Helvetica Neue" panose="02000503000000020004" pitchFamily="2" charset="0"/>
              </a:rPr>
              <a:t>$130k - $150k</a:t>
            </a:r>
          </a:p>
          <a:p>
            <a:r>
              <a:rPr lang="en-US" b="1" dirty="0">
                <a:latin typeface="Helvetica Neue" panose="02000503000000020004" pitchFamily="2" charset="0"/>
                <a:ea typeface="Helvetica Neue" panose="02000503000000020004" pitchFamily="2" charset="0"/>
                <a:cs typeface="Helvetica Neue" panose="02000503000000020004" pitchFamily="2" charset="0"/>
              </a:rPr>
              <a:t>Administrator: </a:t>
            </a:r>
            <a:r>
              <a:rPr lang="en-US" dirty="0">
                <a:latin typeface="Helvetica Neue" panose="02000503000000020004" pitchFamily="2" charset="0"/>
                <a:ea typeface="Helvetica Neue" panose="02000503000000020004" pitchFamily="2" charset="0"/>
                <a:cs typeface="Helvetica Neue" panose="02000503000000020004" pitchFamily="2" charset="0"/>
              </a:rPr>
              <a:t>$90k - $130k</a:t>
            </a:r>
          </a:p>
        </p:txBody>
      </p:sp>
      <p:sp>
        <p:nvSpPr>
          <p:cNvPr id="3" name="Rectangle 2">
            <a:extLst>
              <a:ext uri="{FF2B5EF4-FFF2-40B4-BE49-F238E27FC236}">
                <a16:creationId xmlns:a16="http://schemas.microsoft.com/office/drawing/2014/main" id="{0A4CC1D6-25CF-3140-A263-AF56CCC17A09}"/>
              </a:ext>
            </a:extLst>
          </p:cNvPr>
          <p:cNvSpPr/>
          <p:nvPr/>
        </p:nvSpPr>
        <p:spPr>
          <a:xfrm>
            <a:off x="0" y="1553358"/>
            <a:ext cx="2391941" cy="6324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Neue Light" panose="02000403000000020004" pitchFamily="2" charset="0"/>
                <a:ea typeface="Helvetica Neue Light" panose="02000403000000020004" pitchFamily="2" charset="0"/>
              </a:rPr>
              <a:t>Development Database Administrators</a:t>
            </a:r>
          </a:p>
        </p:txBody>
      </p:sp>
      <p:sp>
        <p:nvSpPr>
          <p:cNvPr id="6" name="Rectangle 5">
            <a:extLst>
              <a:ext uri="{FF2B5EF4-FFF2-40B4-BE49-F238E27FC236}">
                <a16:creationId xmlns:a16="http://schemas.microsoft.com/office/drawing/2014/main" id="{7DCA6775-2276-7942-AEBF-075381C59A53}"/>
              </a:ext>
            </a:extLst>
          </p:cNvPr>
          <p:cNvSpPr/>
          <p:nvPr/>
        </p:nvSpPr>
        <p:spPr>
          <a:xfrm>
            <a:off x="6602133" y="1553357"/>
            <a:ext cx="2524146" cy="632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Helvetica Neue Light" panose="02000403000000020004" pitchFamily="2" charset="0"/>
                <a:ea typeface="Helvetica Neue Light" panose="02000403000000020004" pitchFamily="2" charset="0"/>
              </a:rPr>
              <a:t>Support Database Administrators</a:t>
            </a:r>
          </a:p>
        </p:txBody>
      </p:sp>
      <p:sp>
        <p:nvSpPr>
          <p:cNvPr id="7" name="TextBox 6">
            <a:extLst>
              <a:ext uri="{FF2B5EF4-FFF2-40B4-BE49-F238E27FC236}">
                <a16:creationId xmlns:a16="http://schemas.microsoft.com/office/drawing/2014/main" id="{B6899417-87EE-5442-A365-F9C8BD5D3F1E}"/>
              </a:ext>
            </a:extLst>
          </p:cNvPr>
          <p:cNvSpPr txBox="1"/>
          <p:nvPr/>
        </p:nvSpPr>
        <p:spPr>
          <a:xfrm>
            <a:off x="0" y="2389815"/>
            <a:ext cx="253388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Sometimes called “database engineers”</a:t>
            </a:r>
          </a:p>
          <a:p>
            <a:pPr marL="285750" indent="-285750">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Use specialized software to build out entire databases </a:t>
            </a:r>
          </a:p>
        </p:txBody>
      </p:sp>
      <p:sp>
        <p:nvSpPr>
          <p:cNvPr id="8" name="TextBox 7">
            <a:extLst>
              <a:ext uri="{FF2B5EF4-FFF2-40B4-BE49-F238E27FC236}">
                <a16:creationId xmlns:a16="http://schemas.microsoft.com/office/drawing/2014/main" id="{4DFD38E9-89FA-8442-A135-94344E6AF092}"/>
              </a:ext>
            </a:extLst>
          </p:cNvPr>
          <p:cNvSpPr txBox="1"/>
          <p:nvPr/>
        </p:nvSpPr>
        <p:spPr>
          <a:xfrm>
            <a:off x="6602133" y="2395537"/>
            <a:ext cx="28194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Perform general maintenance and updates </a:t>
            </a:r>
          </a:p>
          <a:p>
            <a:pPr marL="285750" indent="-285750">
              <a:buFont typeface="Arial" panose="020B0604020202020204" pitchFamily="34" charset="0"/>
              <a:buChar char="•"/>
            </a:pPr>
            <a:r>
              <a:rPr lang="en-US" sz="1600" dirty="0">
                <a:latin typeface="Helvetica Neue Thin" panose="020B0403020202020204" pitchFamily="34" charset="0"/>
                <a:ea typeface="Helvetica Neue Thin" panose="020B0403020202020204" pitchFamily="34" charset="0"/>
              </a:rPr>
              <a:t>Usually have an on-call schedule</a:t>
            </a:r>
          </a:p>
          <a:p>
            <a:endParaRPr lang="en-US" sz="1600" dirty="0">
              <a:latin typeface="Helvetica Neue Thin" panose="020B0403020202020204" pitchFamily="34" charset="0"/>
              <a:ea typeface="Helvetica Neue Thin" panose="020B0403020202020204" pitchFamily="34" charset="0"/>
            </a:endParaRPr>
          </a:p>
        </p:txBody>
      </p:sp>
      <p:sp>
        <p:nvSpPr>
          <p:cNvPr id="9" name="Rectangle 8">
            <a:extLst>
              <a:ext uri="{FF2B5EF4-FFF2-40B4-BE49-F238E27FC236}">
                <a16:creationId xmlns:a16="http://schemas.microsoft.com/office/drawing/2014/main" id="{D4CEFB04-5E0F-9F44-9989-0AEBEC29691F}"/>
              </a:ext>
            </a:extLst>
          </p:cNvPr>
          <p:cNvSpPr/>
          <p:nvPr/>
        </p:nvSpPr>
        <p:spPr>
          <a:xfrm>
            <a:off x="2844195" y="1"/>
            <a:ext cx="3455609" cy="42965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Data Transformation</a:t>
            </a:r>
          </a:p>
        </p:txBody>
      </p:sp>
      <p:pic>
        <p:nvPicPr>
          <p:cNvPr id="10" name="Picture 9" descr="rings-only-cleaner.png">
            <a:extLst>
              <a:ext uri="{FF2B5EF4-FFF2-40B4-BE49-F238E27FC236}">
                <a16:creationId xmlns:a16="http://schemas.microsoft.com/office/drawing/2014/main" id="{17B2088B-C03F-4F49-A881-E96B4B957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Tree>
    <p:extLst>
      <p:ext uri="{BB962C8B-B14F-4D97-AF65-F5344CB8AC3E}">
        <p14:creationId xmlns:p14="http://schemas.microsoft.com/office/powerpoint/2010/main" val="2743247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lecules.png">
            <a:extLst>
              <a:ext uri="{FF2B5EF4-FFF2-40B4-BE49-F238E27FC236}">
                <a16:creationId xmlns:a16="http://schemas.microsoft.com/office/drawing/2014/main" id="{26002145-4B78-8BF7-4814-58E26E47A817}"/>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flipH="1">
            <a:off x="6004398" y="293513"/>
            <a:ext cx="3530379" cy="5346367"/>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617DADB6-0AE0-B540-B3AE-4E72A579DB62}"/>
              </a:ext>
            </a:extLst>
          </p:cNvPr>
          <p:cNvPicPr>
            <a:picLocks noChangeAspect="1"/>
          </p:cNvPicPr>
          <p:nvPr/>
        </p:nvPicPr>
        <p:blipFill>
          <a:blip r:embed="rId3"/>
          <a:stretch>
            <a:fillRect/>
          </a:stretch>
        </p:blipFill>
        <p:spPr>
          <a:xfrm>
            <a:off x="765059" y="758327"/>
            <a:ext cx="7806063" cy="3400803"/>
          </a:xfrm>
          <a:prstGeom prst="rect">
            <a:avLst/>
          </a:prstGeom>
        </p:spPr>
      </p:pic>
      <p:sp>
        <p:nvSpPr>
          <p:cNvPr id="4" name="Rectangle 3">
            <a:extLst>
              <a:ext uri="{FF2B5EF4-FFF2-40B4-BE49-F238E27FC236}">
                <a16:creationId xmlns:a16="http://schemas.microsoft.com/office/drawing/2014/main" id="{4B6CFEF9-286F-6F44-94F6-FE049C7427D1}"/>
              </a:ext>
            </a:extLst>
          </p:cNvPr>
          <p:cNvSpPr/>
          <p:nvPr/>
        </p:nvSpPr>
        <p:spPr>
          <a:xfrm>
            <a:off x="0" y="0"/>
            <a:ext cx="2853369" cy="39660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Data Transformation</a:t>
            </a:r>
          </a:p>
        </p:txBody>
      </p:sp>
      <p:sp>
        <p:nvSpPr>
          <p:cNvPr id="5" name="TextBox 4">
            <a:extLst>
              <a:ext uri="{FF2B5EF4-FFF2-40B4-BE49-F238E27FC236}">
                <a16:creationId xmlns:a16="http://schemas.microsoft.com/office/drawing/2014/main" id="{35B3740A-7B7E-3C4C-A98D-06975360A08D}"/>
              </a:ext>
            </a:extLst>
          </p:cNvPr>
          <p:cNvSpPr txBox="1"/>
          <p:nvPr/>
        </p:nvSpPr>
        <p:spPr>
          <a:xfrm>
            <a:off x="213251" y="4439278"/>
            <a:ext cx="2148289"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Neue Light" panose="02000403000000020004" pitchFamily="2" charset="0"/>
                <a:ea typeface="Helvetica Neue Light" panose="02000403000000020004" pitchFamily="2" charset="0"/>
              </a:rPr>
              <a:t>House analogy</a:t>
            </a:r>
          </a:p>
        </p:txBody>
      </p:sp>
      <p:pic>
        <p:nvPicPr>
          <p:cNvPr id="6" name="Picture 5" descr="rings-only-cleaner.png">
            <a:extLst>
              <a:ext uri="{FF2B5EF4-FFF2-40B4-BE49-F238E27FC236}">
                <a16:creationId xmlns:a16="http://schemas.microsoft.com/office/drawing/2014/main" id="{645CAD89-DCD5-A413-0BC2-879385993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Tree>
    <p:extLst>
      <p:ext uri="{BB962C8B-B14F-4D97-AF65-F5344CB8AC3E}">
        <p14:creationId xmlns:p14="http://schemas.microsoft.com/office/powerpoint/2010/main" val="1847126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olecules.png">
            <a:extLst>
              <a:ext uri="{FF2B5EF4-FFF2-40B4-BE49-F238E27FC236}">
                <a16:creationId xmlns:a16="http://schemas.microsoft.com/office/drawing/2014/main" id="{7426E823-080B-C586-EF35-4570A255F251}"/>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flipH="1">
            <a:off x="5570707" y="-101434"/>
            <a:ext cx="3530379" cy="5346367"/>
          </a:xfrm>
          <a:prstGeom prst="rect">
            <a:avLst/>
          </a:prstGeom>
        </p:spPr>
      </p:pic>
      <p:sp>
        <p:nvSpPr>
          <p:cNvPr id="3" name="Rectangle 2">
            <a:extLst>
              <a:ext uri="{FF2B5EF4-FFF2-40B4-BE49-F238E27FC236}">
                <a16:creationId xmlns:a16="http://schemas.microsoft.com/office/drawing/2014/main" id="{5AC436DE-50DD-9CE9-A09C-D14E8C4B57C1}"/>
              </a:ext>
            </a:extLst>
          </p:cNvPr>
          <p:cNvSpPr/>
          <p:nvPr/>
        </p:nvSpPr>
        <p:spPr>
          <a:xfrm>
            <a:off x="0" y="0"/>
            <a:ext cx="4319752" cy="3987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Questions to ask for Data Transformation</a:t>
            </a:r>
          </a:p>
        </p:txBody>
      </p:sp>
      <p:sp>
        <p:nvSpPr>
          <p:cNvPr id="4" name="Rectangle 3">
            <a:extLst>
              <a:ext uri="{FF2B5EF4-FFF2-40B4-BE49-F238E27FC236}">
                <a16:creationId xmlns:a16="http://schemas.microsoft.com/office/drawing/2014/main" id="{C9BB5441-C60D-E6D2-7F1D-E0C3F368D0D4}"/>
              </a:ext>
            </a:extLst>
          </p:cNvPr>
          <p:cNvSpPr/>
          <p:nvPr/>
        </p:nvSpPr>
        <p:spPr>
          <a:xfrm>
            <a:off x="18985" y="865827"/>
            <a:ext cx="1808750" cy="39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Data Architect</a:t>
            </a:r>
          </a:p>
        </p:txBody>
      </p:sp>
      <p:sp>
        <p:nvSpPr>
          <p:cNvPr id="5" name="Rectangle 4">
            <a:extLst>
              <a:ext uri="{FF2B5EF4-FFF2-40B4-BE49-F238E27FC236}">
                <a16:creationId xmlns:a16="http://schemas.microsoft.com/office/drawing/2014/main" id="{F1196FBC-0B2E-EAF6-5AAC-DF77A32FCFA7}"/>
              </a:ext>
            </a:extLst>
          </p:cNvPr>
          <p:cNvSpPr/>
          <p:nvPr/>
        </p:nvSpPr>
        <p:spPr>
          <a:xfrm>
            <a:off x="7049009" y="865827"/>
            <a:ext cx="2094991" cy="39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Database Administrator</a:t>
            </a:r>
          </a:p>
        </p:txBody>
      </p:sp>
      <p:sp>
        <p:nvSpPr>
          <p:cNvPr id="6" name="Rectangle 5">
            <a:extLst>
              <a:ext uri="{FF2B5EF4-FFF2-40B4-BE49-F238E27FC236}">
                <a16:creationId xmlns:a16="http://schemas.microsoft.com/office/drawing/2014/main" id="{32AE7C7F-E9F1-5062-E6D1-E5EE038D0EE3}"/>
              </a:ext>
            </a:extLst>
          </p:cNvPr>
          <p:cNvSpPr/>
          <p:nvPr/>
        </p:nvSpPr>
        <p:spPr>
          <a:xfrm>
            <a:off x="3491257" y="879603"/>
            <a:ext cx="1808750" cy="39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Data Engineer</a:t>
            </a:r>
          </a:p>
        </p:txBody>
      </p:sp>
      <p:sp>
        <p:nvSpPr>
          <p:cNvPr id="7" name="TextBox 6">
            <a:extLst>
              <a:ext uri="{FF2B5EF4-FFF2-40B4-BE49-F238E27FC236}">
                <a16:creationId xmlns:a16="http://schemas.microsoft.com/office/drawing/2014/main" id="{96A5EB06-64B4-A511-C08C-709AAFD734D2}"/>
              </a:ext>
            </a:extLst>
          </p:cNvPr>
          <p:cNvSpPr txBox="1"/>
          <p:nvPr/>
        </p:nvSpPr>
        <p:spPr>
          <a:xfrm>
            <a:off x="13303" y="1408386"/>
            <a:ext cx="2625393"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 of your day is actual design work versus people management?</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How much interaction do you have with the business?</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 of your time do you spend hands on scripting?</a:t>
            </a:r>
          </a:p>
        </p:txBody>
      </p:sp>
      <p:sp>
        <p:nvSpPr>
          <p:cNvPr id="8" name="TextBox 7">
            <a:extLst>
              <a:ext uri="{FF2B5EF4-FFF2-40B4-BE49-F238E27FC236}">
                <a16:creationId xmlns:a16="http://schemas.microsoft.com/office/drawing/2014/main" id="{BF881E94-11D2-27DE-C345-89156ECF9C1A}"/>
              </a:ext>
            </a:extLst>
          </p:cNvPr>
          <p:cNvSpPr txBox="1"/>
          <p:nvPr/>
        </p:nvSpPr>
        <p:spPr>
          <a:xfrm>
            <a:off x="3184634" y="1408386"/>
            <a:ext cx="2962099"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Where environment do you work in? (on prem or in the cloud)</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Have you worked on a migration from start to finish?</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programming languages do you work with?</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Are you building pipelines from scratch or modifying existing built out pipelines?  </a:t>
            </a:r>
          </a:p>
        </p:txBody>
      </p:sp>
      <p:sp>
        <p:nvSpPr>
          <p:cNvPr id="9" name="TextBox 8">
            <a:extLst>
              <a:ext uri="{FF2B5EF4-FFF2-40B4-BE49-F238E27FC236}">
                <a16:creationId xmlns:a16="http://schemas.microsoft.com/office/drawing/2014/main" id="{602E5F3D-955E-48BF-F715-5F6389874DE9}"/>
              </a:ext>
            </a:extLst>
          </p:cNvPr>
          <p:cNvSpPr txBox="1"/>
          <p:nvPr/>
        </p:nvSpPr>
        <p:spPr>
          <a:xfrm>
            <a:off x="7049009" y="1408386"/>
            <a:ext cx="1974327" cy="273921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Do you participate in an on-call schedule?</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Have you worked on a migration from start to finish?</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How much development work are you doing versus support work?</a:t>
            </a:r>
          </a:p>
          <a:p>
            <a:pPr marL="285750" indent="-285750">
              <a:buFont typeface="Arial" panose="020B0604020202020204" pitchFamily="34" charset="0"/>
              <a:buChar char="•"/>
            </a:pPr>
            <a:endParaRPr lang="en-US" dirty="0">
              <a:latin typeface="Helvetica Neue Thin" panose="020B0403020202020204" pitchFamily="34" charset="0"/>
              <a:ea typeface="Helvetica Neue Thin" panose="020B0403020202020204" pitchFamily="34" charset="0"/>
            </a:endParaRPr>
          </a:p>
        </p:txBody>
      </p:sp>
      <p:pic>
        <p:nvPicPr>
          <p:cNvPr id="13" name="Picture 12" descr="rings-only-cleaner.png">
            <a:extLst>
              <a:ext uri="{FF2B5EF4-FFF2-40B4-BE49-F238E27FC236}">
                <a16:creationId xmlns:a16="http://schemas.microsoft.com/office/drawing/2014/main" id="{64930299-AF27-1374-6031-01DAF3114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Tree>
    <p:extLst>
      <p:ext uri="{BB962C8B-B14F-4D97-AF65-F5344CB8AC3E}">
        <p14:creationId xmlns:p14="http://schemas.microsoft.com/office/powerpoint/2010/main" val="1296762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lecules.png"/>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flipH="1">
            <a:off x="6004398" y="293513"/>
            <a:ext cx="3530379" cy="5346367"/>
          </a:xfrm>
          <a:prstGeom prst="rect">
            <a:avLst/>
          </a:prstGeom>
        </p:spPr>
      </p:pic>
      <p:pic>
        <p:nvPicPr>
          <p:cNvPr id="4" name="Picture 3" descr="rings-only-clean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
        <p:nvSpPr>
          <p:cNvPr id="6" name="TextBox 5">
            <a:extLst>
              <a:ext uri="{FF2B5EF4-FFF2-40B4-BE49-F238E27FC236}">
                <a16:creationId xmlns:a16="http://schemas.microsoft.com/office/drawing/2014/main" id="{A10AC49C-F505-F846-9530-392A3DB7C83D}"/>
              </a:ext>
            </a:extLst>
          </p:cNvPr>
          <p:cNvSpPr txBox="1"/>
          <p:nvPr/>
        </p:nvSpPr>
        <p:spPr>
          <a:xfrm>
            <a:off x="3139603" y="3609474"/>
            <a:ext cx="2970011" cy="1200329"/>
          </a:xfrm>
          <a:prstGeom prst="rect">
            <a:avLst/>
          </a:prstGeom>
          <a:noFill/>
        </p:spPr>
        <p:txBody>
          <a:bodyPr wrap="square" rtlCol="0">
            <a:spAutoFit/>
          </a:bodyPr>
          <a:lstStyle/>
          <a:p>
            <a:r>
              <a:rPr lang="en-US" b="1"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Typical Salaries:</a:t>
            </a:r>
          </a:p>
          <a:p>
            <a:r>
              <a:rPr lang="en-US" b="1" dirty="0">
                <a:latin typeface="Helvetica Neue" panose="02000503000000020004" pitchFamily="2" charset="0"/>
                <a:ea typeface="Helvetica Neue" panose="02000503000000020004" pitchFamily="2" charset="0"/>
                <a:cs typeface="Helvetica Neue" panose="02000503000000020004" pitchFamily="2" charset="0"/>
              </a:rPr>
              <a:t>Senior</a:t>
            </a:r>
            <a:r>
              <a:rPr lang="en-US" dirty="0">
                <a:latin typeface="Helvetica Neue" panose="02000503000000020004" pitchFamily="2" charset="0"/>
                <a:ea typeface="Helvetica Neue" panose="02000503000000020004" pitchFamily="2" charset="0"/>
                <a:cs typeface="Helvetica Neue" panose="02000503000000020004" pitchFamily="2" charset="0"/>
              </a:rPr>
              <a:t>: $120k - $150k</a:t>
            </a:r>
          </a:p>
          <a:p>
            <a:r>
              <a:rPr lang="en-US" b="1" dirty="0">
                <a:latin typeface="Helvetica Neue" panose="02000503000000020004" pitchFamily="2" charset="0"/>
                <a:ea typeface="Helvetica Neue" panose="02000503000000020004" pitchFamily="2" charset="0"/>
                <a:cs typeface="Helvetica Neue" panose="02000503000000020004" pitchFamily="2" charset="0"/>
              </a:rPr>
              <a:t>Mid</a:t>
            </a:r>
            <a:r>
              <a:rPr lang="en-US" dirty="0">
                <a:latin typeface="Helvetica Neue" panose="02000503000000020004" pitchFamily="2" charset="0"/>
                <a:ea typeface="Helvetica Neue" panose="02000503000000020004" pitchFamily="2" charset="0"/>
                <a:cs typeface="Helvetica Neue" panose="02000503000000020004" pitchFamily="2" charset="0"/>
              </a:rPr>
              <a:t>: $100 - $120k</a:t>
            </a:r>
          </a:p>
          <a:p>
            <a:r>
              <a:rPr lang="en-US" b="1" dirty="0">
                <a:latin typeface="Helvetica Neue" panose="02000503000000020004" pitchFamily="2" charset="0"/>
                <a:ea typeface="Helvetica Neue" panose="02000503000000020004" pitchFamily="2" charset="0"/>
                <a:cs typeface="Helvetica Neue" panose="02000503000000020004" pitchFamily="2" charset="0"/>
              </a:rPr>
              <a:t>Junior-Mid</a:t>
            </a:r>
            <a:r>
              <a:rPr lang="en-US" dirty="0">
                <a:latin typeface="Helvetica Neue" panose="02000503000000020004" pitchFamily="2" charset="0"/>
                <a:ea typeface="Helvetica Neue" panose="02000503000000020004" pitchFamily="2" charset="0"/>
                <a:cs typeface="Helvetica Neue" panose="02000503000000020004" pitchFamily="2" charset="0"/>
              </a:rPr>
              <a:t>: $80k-$100k</a:t>
            </a:r>
          </a:p>
        </p:txBody>
      </p:sp>
      <p:sp>
        <p:nvSpPr>
          <p:cNvPr id="9" name="TextBox 8">
            <a:extLst>
              <a:ext uri="{FF2B5EF4-FFF2-40B4-BE49-F238E27FC236}">
                <a16:creationId xmlns:a16="http://schemas.microsoft.com/office/drawing/2014/main" id="{DD07446F-86FE-C447-8E17-CA46F244D1A4}"/>
              </a:ext>
            </a:extLst>
          </p:cNvPr>
          <p:cNvSpPr txBox="1"/>
          <p:nvPr/>
        </p:nvSpPr>
        <p:spPr>
          <a:xfrm>
            <a:off x="3514471" y="540425"/>
            <a:ext cx="1700496" cy="2031325"/>
          </a:xfrm>
          <a:prstGeom prst="rect">
            <a:avLst/>
          </a:prstGeom>
          <a:noFill/>
        </p:spPr>
        <p:txBody>
          <a:bodyPr wrap="square" rtlCol="0">
            <a:spAutoFit/>
          </a:bodyPr>
          <a:lstStyle/>
          <a:p>
            <a:r>
              <a:rPr lang="en-US" sz="1400" dirty="0">
                <a:latin typeface="Helvetica Neue Light" panose="02000403000000020004" pitchFamily="2" charset="0"/>
                <a:ea typeface="Helvetica Neue Light" panose="02000403000000020004" pitchFamily="2" charset="0"/>
              </a:rPr>
              <a:t>Common Tools:</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Power BI</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Tableau</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SAS</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Excel</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QlikView</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SSRS</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SQL</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Excel </a:t>
            </a:r>
          </a:p>
        </p:txBody>
      </p:sp>
      <p:sp>
        <p:nvSpPr>
          <p:cNvPr id="3" name="Rectangle 2">
            <a:extLst>
              <a:ext uri="{FF2B5EF4-FFF2-40B4-BE49-F238E27FC236}">
                <a16:creationId xmlns:a16="http://schemas.microsoft.com/office/drawing/2014/main" id="{A6E65C41-A958-6846-8AF1-D97E4A5C8B8A}"/>
              </a:ext>
            </a:extLst>
          </p:cNvPr>
          <p:cNvSpPr/>
          <p:nvPr/>
        </p:nvSpPr>
        <p:spPr>
          <a:xfrm>
            <a:off x="-18159" y="944863"/>
            <a:ext cx="2361235" cy="3543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Light" panose="02000403000000020004" pitchFamily="2" charset="0"/>
                <a:ea typeface="Helvetica Neue Light" panose="02000403000000020004" pitchFamily="2" charset="0"/>
              </a:rPr>
              <a:t>Data Analyst</a:t>
            </a:r>
          </a:p>
        </p:txBody>
      </p:sp>
      <p:sp>
        <p:nvSpPr>
          <p:cNvPr id="8" name="TextBox 7">
            <a:extLst>
              <a:ext uri="{FF2B5EF4-FFF2-40B4-BE49-F238E27FC236}">
                <a16:creationId xmlns:a16="http://schemas.microsoft.com/office/drawing/2014/main" id="{79054731-0952-4D4B-8D95-DEAC9F30EDD0}"/>
              </a:ext>
            </a:extLst>
          </p:cNvPr>
          <p:cNvSpPr txBox="1"/>
          <p:nvPr/>
        </p:nvSpPr>
        <p:spPr>
          <a:xfrm>
            <a:off x="-18159" y="1425671"/>
            <a:ext cx="2743200"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Work with data to help their organizations make better business decisions. </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Draw conclusions from data to describe, predict, and improve business performance.  </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Form the core of any analytics team and tend to be generalists versed in the methods of mathematical and statistical analysis.</a:t>
            </a:r>
          </a:p>
        </p:txBody>
      </p:sp>
      <p:sp>
        <p:nvSpPr>
          <p:cNvPr id="10" name="Rectangle 9">
            <a:extLst>
              <a:ext uri="{FF2B5EF4-FFF2-40B4-BE49-F238E27FC236}">
                <a16:creationId xmlns:a16="http://schemas.microsoft.com/office/drawing/2014/main" id="{0DCD07ED-0413-EC49-B96A-84598F888764}"/>
              </a:ext>
            </a:extLst>
          </p:cNvPr>
          <p:cNvSpPr/>
          <p:nvPr/>
        </p:nvSpPr>
        <p:spPr>
          <a:xfrm>
            <a:off x="6578730" y="934942"/>
            <a:ext cx="2612475" cy="364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Light" panose="02000403000000020004" pitchFamily="2" charset="0"/>
                <a:ea typeface="Helvetica Neue Light" panose="02000403000000020004" pitchFamily="2" charset="0"/>
              </a:rPr>
              <a:t>BI Developer</a:t>
            </a:r>
          </a:p>
        </p:txBody>
      </p:sp>
      <p:sp>
        <p:nvSpPr>
          <p:cNvPr id="11" name="TextBox 10">
            <a:extLst>
              <a:ext uri="{FF2B5EF4-FFF2-40B4-BE49-F238E27FC236}">
                <a16:creationId xmlns:a16="http://schemas.microsoft.com/office/drawing/2014/main" id="{02EEA3CD-F9BC-D44B-B8A9-DD1EE50B4AA5}"/>
              </a:ext>
            </a:extLst>
          </p:cNvPr>
          <p:cNvSpPr txBox="1"/>
          <p:nvPr/>
        </p:nvSpPr>
        <p:spPr>
          <a:xfrm>
            <a:off x="6473952" y="1316539"/>
            <a:ext cx="2549384"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Develops visualizations that tell stories with the data.</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Works collaboratively with end users to develop reporting systems that provide accessible information for decision-making. </a:t>
            </a:r>
          </a:p>
          <a:p>
            <a:pPr marL="28575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Uses warehouse data to solve organizational problems through reports, analysis and data visualization.</a:t>
            </a:r>
          </a:p>
        </p:txBody>
      </p:sp>
      <p:sp>
        <p:nvSpPr>
          <p:cNvPr id="5" name="Rectangle 4">
            <a:extLst>
              <a:ext uri="{FF2B5EF4-FFF2-40B4-BE49-F238E27FC236}">
                <a16:creationId xmlns:a16="http://schemas.microsoft.com/office/drawing/2014/main" id="{40350B70-D1F1-E245-BEF3-6CFD3C99E99D}"/>
              </a:ext>
            </a:extLst>
          </p:cNvPr>
          <p:cNvSpPr/>
          <p:nvPr/>
        </p:nvSpPr>
        <p:spPr>
          <a:xfrm>
            <a:off x="3031580" y="-1"/>
            <a:ext cx="2612475" cy="28359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Helvetica Neue" panose="02000503000000020004" pitchFamily="2" charset="0"/>
                <a:ea typeface="Helvetica Neue" panose="02000503000000020004" pitchFamily="2" charset="0"/>
                <a:cs typeface="Helvetica Neue" panose="02000503000000020004" pitchFamily="2" charset="0"/>
              </a:rPr>
              <a:t>Analytics</a:t>
            </a:r>
          </a:p>
        </p:txBody>
      </p:sp>
    </p:spTree>
    <p:extLst>
      <p:ext uri="{BB962C8B-B14F-4D97-AF65-F5344CB8AC3E}">
        <p14:creationId xmlns:p14="http://schemas.microsoft.com/office/powerpoint/2010/main" val="100585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lecules.png">
            <a:extLst>
              <a:ext uri="{FF2B5EF4-FFF2-40B4-BE49-F238E27FC236}">
                <a16:creationId xmlns:a16="http://schemas.microsoft.com/office/drawing/2014/main" id="{D3570418-697E-8956-5251-AC1D0ABD810B}"/>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flipH="1">
            <a:off x="5252134" y="43272"/>
            <a:ext cx="3530379" cy="5346367"/>
          </a:xfrm>
          <a:prstGeom prst="rect">
            <a:avLst/>
          </a:prstGeom>
        </p:spPr>
      </p:pic>
      <p:pic>
        <p:nvPicPr>
          <p:cNvPr id="2" name="Picture 1" descr="rings-only-cleaner.png">
            <a:extLst>
              <a:ext uri="{FF2B5EF4-FFF2-40B4-BE49-F238E27FC236}">
                <a16:creationId xmlns:a16="http://schemas.microsoft.com/office/drawing/2014/main" id="{D9AE9586-9573-22AC-78CC-2BCD8EC56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626" y="4625550"/>
            <a:ext cx="681710" cy="444500"/>
          </a:xfrm>
          <a:prstGeom prst="rect">
            <a:avLst/>
          </a:prstGeom>
        </p:spPr>
      </p:pic>
      <p:sp>
        <p:nvSpPr>
          <p:cNvPr id="3" name="Rectangle 2">
            <a:extLst>
              <a:ext uri="{FF2B5EF4-FFF2-40B4-BE49-F238E27FC236}">
                <a16:creationId xmlns:a16="http://schemas.microsoft.com/office/drawing/2014/main" id="{5AC436DE-50DD-9CE9-A09C-D14E8C4B57C1}"/>
              </a:ext>
            </a:extLst>
          </p:cNvPr>
          <p:cNvSpPr/>
          <p:nvPr/>
        </p:nvSpPr>
        <p:spPr>
          <a:xfrm>
            <a:off x="0" y="0"/>
            <a:ext cx="3247697" cy="3987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Questions to ask for Analytics</a:t>
            </a:r>
          </a:p>
        </p:txBody>
      </p:sp>
      <p:sp>
        <p:nvSpPr>
          <p:cNvPr id="4" name="Rectangle 3">
            <a:extLst>
              <a:ext uri="{FF2B5EF4-FFF2-40B4-BE49-F238E27FC236}">
                <a16:creationId xmlns:a16="http://schemas.microsoft.com/office/drawing/2014/main" id="{C9BB5441-C60D-E6D2-7F1D-E0C3F368D0D4}"/>
              </a:ext>
            </a:extLst>
          </p:cNvPr>
          <p:cNvSpPr/>
          <p:nvPr/>
        </p:nvSpPr>
        <p:spPr>
          <a:xfrm>
            <a:off x="3120475" y="1464433"/>
            <a:ext cx="1808750" cy="39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Data Analyst</a:t>
            </a:r>
          </a:p>
        </p:txBody>
      </p:sp>
      <p:sp>
        <p:nvSpPr>
          <p:cNvPr id="6" name="Rectangle 5">
            <a:extLst>
              <a:ext uri="{FF2B5EF4-FFF2-40B4-BE49-F238E27FC236}">
                <a16:creationId xmlns:a16="http://schemas.microsoft.com/office/drawing/2014/main" id="{32AE7C7F-E9F1-5062-E6D1-E5EE038D0EE3}"/>
              </a:ext>
            </a:extLst>
          </p:cNvPr>
          <p:cNvSpPr/>
          <p:nvPr/>
        </p:nvSpPr>
        <p:spPr>
          <a:xfrm>
            <a:off x="0" y="840377"/>
            <a:ext cx="2430572" cy="398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Helvetica Neue Light" panose="02000403000000020004" pitchFamily="2" charset="0"/>
                <a:ea typeface="Helvetica Neue Light" panose="02000403000000020004" pitchFamily="2" charset="0"/>
              </a:rPr>
              <a:t>BI Developer</a:t>
            </a:r>
          </a:p>
        </p:txBody>
      </p:sp>
      <p:sp>
        <p:nvSpPr>
          <p:cNvPr id="7" name="TextBox 6">
            <a:extLst>
              <a:ext uri="{FF2B5EF4-FFF2-40B4-BE49-F238E27FC236}">
                <a16:creationId xmlns:a16="http://schemas.microsoft.com/office/drawing/2014/main" id="{96A5EB06-64B4-A511-C08C-709AAFD734D2}"/>
              </a:ext>
            </a:extLst>
          </p:cNvPr>
          <p:cNvSpPr txBox="1"/>
          <p:nvPr/>
        </p:nvSpPr>
        <p:spPr>
          <a:xfrm>
            <a:off x="2735991" y="2020925"/>
            <a:ext cx="2680138" cy="1815882"/>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Are you using SQL to write queries from scratch?</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Where do you pull your data from?</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is your team structure?</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Who are you working with / communicating directly with?</a:t>
            </a:r>
          </a:p>
          <a:p>
            <a:pPr marL="285750" lvl="0" indent="-285750">
              <a:buFont typeface="Arial" panose="020B0604020202020204" pitchFamily="34" charset="0"/>
              <a:buChar char="•"/>
            </a:pPr>
            <a:endParaRPr lang="en-US" sz="1400" dirty="0">
              <a:latin typeface="Helvetica Neue Thin" panose="020B0403020202020204" pitchFamily="34" charset="0"/>
              <a:ea typeface="Helvetica Neue Thin" panose="020B0403020202020204" pitchFamily="34" charset="0"/>
            </a:endParaRPr>
          </a:p>
        </p:txBody>
      </p:sp>
      <p:sp>
        <p:nvSpPr>
          <p:cNvPr id="10" name="TextBox 9">
            <a:extLst>
              <a:ext uri="{FF2B5EF4-FFF2-40B4-BE49-F238E27FC236}">
                <a16:creationId xmlns:a16="http://schemas.microsoft.com/office/drawing/2014/main" id="{4CB574F5-F0E7-DABB-CA35-9D64D32BF88A}"/>
              </a:ext>
            </a:extLst>
          </p:cNvPr>
          <p:cNvSpPr txBox="1"/>
          <p:nvPr/>
        </p:nvSpPr>
        <p:spPr>
          <a:xfrm>
            <a:off x="0" y="1239129"/>
            <a:ext cx="2532993" cy="295465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Are you building new dashboards or modifying existing dashboards?</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Do you present your own dashboards?</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How much work are you doing daily with SQL?</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What is your team structure?</a:t>
            </a:r>
          </a:p>
          <a:p>
            <a:pPr marL="285750" lvl="0" indent="-285750">
              <a:buFont typeface="Arial" panose="020B0604020202020204" pitchFamily="34" charset="0"/>
              <a:buChar char="•"/>
            </a:pPr>
            <a:r>
              <a:rPr lang="en-US" sz="1400" dirty="0">
                <a:latin typeface="Helvetica Neue Thin" panose="020B0403020202020204" pitchFamily="34" charset="0"/>
                <a:ea typeface="Helvetica Neue Thin" panose="020B0403020202020204" pitchFamily="34" charset="0"/>
              </a:rPr>
              <a:t>Who is your audience? (Internal or external)</a:t>
            </a:r>
          </a:p>
          <a:p>
            <a:pPr marL="285750" lvl="0" indent="-285750">
              <a:buFont typeface="Arial" panose="020B0604020202020204" pitchFamily="34" charset="0"/>
              <a:buChar char="•"/>
            </a:pPr>
            <a:endParaRPr lang="en-US" sz="1400" dirty="0">
              <a:latin typeface="Helvetica Neue Thin" panose="020B0403020202020204" pitchFamily="34" charset="0"/>
              <a:ea typeface="Helvetica Neue Thin" panose="020B0403020202020204" pitchFamily="34" charset="0"/>
            </a:endParaRPr>
          </a:p>
          <a:p>
            <a:endParaRPr lang="en-US" dirty="0">
              <a:latin typeface="Helvetica Neue Thin" panose="020B0403020202020204" pitchFamily="34" charset="0"/>
              <a:ea typeface="Helvetica Neue Thin" panose="020B0403020202020204" pitchFamily="34" charset="0"/>
            </a:endParaRPr>
          </a:p>
        </p:txBody>
      </p:sp>
      <p:pic>
        <p:nvPicPr>
          <p:cNvPr id="9" name="Picture 8" descr="A picture containing table&#10;&#10;Description automatically generated">
            <a:extLst>
              <a:ext uri="{FF2B5EF4-FFF2-40B4-BE49-F238E27FC236}">
                <a16:creationId xmlns:a16="http://schemas.microsoft.com/office/drawing/2014/main" id="{E0BF7664-9994-531C-D4F0-5A5F0C7B5CEC}"/>
              </a:ext>
            </a:extLst>
          </p:cNvPr>
          <p:cNvPicPr>
            <a:picLocks noChangeAspect="1"/>
          </p:cNvPicPr>
          <p:nvPr/>
        </p:nvPicPr>
        <p:blipFill>
          <a:blip r:embed="rId4"/>
          <a:stretch>
            <a:fillRect/>
          </a:stretch>
        </p:blipFill>
        <p:spPr>
          <a:xfrm>
            <a:off x="5619127" y="528334"/>
            <a:ext cx="3524873" cy="1809750"/>
          </a:xfrm>
          <a:prstGeom prst="rect">
            <a:avLst/>
          </a:prstGeom>
        </p:spPr>
      </p:pic>
      <p:sp>
        <p:nvSpPr>
          <p:cNvPr id="12" name="Rectangle 11">
            <a:extLst>
              <a:ext uri="{FF2B5EF4-FFF2-40B4-BE49-F238E27FC236}">
                <a16:creationId xmlns:a16="http://schemas.microsoft.com/office/drawing/2014/main" id="{F797A543-4190-AF66-D1D6-A203CF527215}"/>
              </a:ext>
            </a:extLst>
          </p:cNvPr>
          <p:cNvSpPr/>
          <p:nvPr/>
        </p:nvSpPr>
        <p:spPr>
          <a:xfrm>
            <a:off x="5896303" y="0"/>
            <a:ext cx="3247697" cy="39875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Example dashboards</a:t>
            </a:r>
          </a:p>
        </p:txBody>
      </p:sp>
      <p:pic>
        <p:nvPicPr>
          <p:cNvPr id="8" name="Picture 7" descr="Graphical user interface&#10;&#10;Description automatically generated">
            <a:extLst>
              <a:ext uri="{FF2B5EF4-FFF2-40B4-BE49-F238E27FC236}">
                <a16:creationId xmlns:a16="http://schemas.microsoft.com/office/drawing/2014/main" id="{592DA701-A614-52CD-9073-F4E0C5D25035}"/>
              </a:ext>
            </a:extLst>
          </p:cNvPr>
          <p:cNvPicPr>
            <a:picLocks noChangeAspect="1"/>
          </p:cNvPicPr>
          <p:nvPr/>
        </p:nvPicPr>
        <p:blipFill>
          <a:blip r:embed="rId5"/>
          <a:stretch>
            <a:fillRect/>
          </a:stretch>
        </p:blipFill>
        <p:spPr>
          <a:xfrm>
            <a:off x="6286172" y="2445610"/>
            <a:ext cx="2737164" cy="2064091"/>
          </a:xfrm>
          <a:prstGeom prst="rect">
            <a:avLst/>
          </a:prstGeom>
        </p:spPr>
      </p:pic>
    </p:spTree>
    <p:extLst>
      <p:ext uri="{BB962C8B-B14F-4D97-AF65-F5344CB8AC3E}">
        <p14:creationId xmlns:p14="http://schemas.microsoft.com/office/powerpoint/2010/main" val="3059962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3AD9CB5C10F348989CA728825BCD26" ma:contentTypeVersion="0" ma:contentTypeDescription="Create a new document." ma:contentTypeScope="" ma:versionID="ba2d9447a42ad3b38d204390ba2d402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8026236-48CC-45C6-AE83-11DC652A4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{80C17B0E-4BBB-AD4A-8C6C-18AF2545D07E}tf10001120</Template>
  <TotalTime>27362</TotalTime>
  <Words>1171</Words>
  <Application>Microsoft Macintosh PowerPoint</Application>
  <PresentationFormat>On-screen Show (16:9)</PresentationFormat>
  <Paragraphs>210</Paragraphs>
  <Slides>19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Gill Sans MT</vt:lpstr>
      <vt:lpstr>Helvetica Neue</vt:lpstr>
      <vt:lpstr>Helvetica Neue Light</vt:lpstr>
      <vt:lpstr>Helvetica Neue Light</vt:lpstr>
      <vt:lpstr>HELVETICA NEUE THIN</vt:lpstr>
      <vt:lpstr>HELVETICA NEUE THIN</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Abby Greenspan</cp:lastModifiedBy>
  <cp:revision>406</cp:revision>
  <dcterms:created xsi:type="dcterms:W3CDTF">2010-04-12T23:12:02Z</dcterms:created>
  <dcterms:modified xsi:type="dcterms:W3CDTF">2022-12-21T18:57:44Z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0x010100C73AD9CB5C10F348989CA728825BCD26</vt:lpwstr>
  </property>
  <property fmtid="{D5CDD505-2E9C-101B-9397-08002B2CF9AE}" pid="3" name="Order">
    <vt:r8>1700</vt:r8>
  </property>
  <property fmtid="{D5CDD505-2E9C-101B-9397-08002B2CF9AE}" pid="4" name="TemplateUrl">
    <vt:lpwstr/>
  </property>
  <property fmtid="{D5CDD505-2E9C-101B-9397-08002B2CF9AE}" pid="5" name="_CopySource">
    <vt:lpwstr>http://optomi.sharepoint.com/TeamSite/OPTOMI Marketing/templateminusLogo.pptx</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